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3" r:id="rId1"/>
  </p:sldMasterIdLst>
  <p:notesMasterIdLst>
    <p:notesMasterId r:id="rId6"/>
  </p:notesMasterIdLst>
  <p:handoutMasterIdLst>
    <p:handoutMasterId r:id="rId7"/>
  </p:handoutMasterIdLst>
  <p:sldIdLst>
    <p:sldId id="257" r:id="rId2"/>
    <p:sldId id="757" r:id="rId3"/>
    <p:sldId id="761" r:id="rId4"/>
    <p:sldId id="763" r:id="rId5"/>
  </p:sldIdLst>
  <p:sldSz cx="12192000" cy="6858000"/>
  <p:notesSz cx="6858000" cy="9144000"/>
  <p:embeddedFontLst>
    <p:embeddedFont>
      <p:font typeface="SimSun" panose="02010600030101010101" pitchFamily="2" charset="-122"/>
      <p:regular r:id="rId8"/>
    </p:embeddedFont>
    <p:embeddedFont>
      <p:font typeface="Calibri Light" panose="020F0302020204030204" pitchFamily="34" charset="0"/>
      <p:regular r:id="rId9"/>
      <p:italic r:id="rId10"/>
    </p:embeddedFont>
    <p:embeddedFont>
      <p:font typeface="Proxima Nova Rg" panose="0200050603000002000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Bebas Neue Bold" panose="020B0606020202050201" charset="-52"/>
      <p:bold r:id="rId19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Беляев Александр Юрьевич" initials="" lastIdx="1" clrIdx="0"/>
  <p:cmAuthor id="1" name="Сабитов Эльдар Сабирович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971C19"/>
    <a:srgbClr val="C32420"/>
    <a:srgbClr val="FFD5D5"/>
    <a:srgbClr val="0C3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95073" autoAdjust="0"/>
  </p:normalViewPr>
  <p:slideViewPr>
    <p:cSldViewPr snapToGrid="0">
      <p:cViewPr varScale="1">
        <p:scale>
          <a:sx n="69" d="100"/>
          <a:sy n="69" d="100"/>
        </p:scale>
        <p:origin x="74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4" d="100"/>
          <a:sy n="104" d="100"/>
        </p:scale>
        <p:origin x="346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F77F6CF-0CDE-416F-90FC-611E62AA866A}" type="datetimeFigureOut">
              <a:rPr lang="ru-RU"/>
              <a:pPr>
                <a:defRPr/>
              </a:pPr>
              <a:t>02.12.2022</a:t>
            </a:fld>
            <a:endParaRPr lang="ru-RU"/>
          </a:p>
        </p:txBody>
      </p:sp>
      <p:sp>
        <p:nvSpPr>
          <p:cNvPr id="4" name="Нижний колонтитул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9610324-3C32-4D88-B8C8-F175371FC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6D86D30-F5F0-48D5-87BA-1CD0E291E385}" type="datetimeFigureOut">
              <a:rPr lang="ru-RU"/>
              <a:pPr>
                <a:defRPr/>
              </a:pPr>
              <a:t>02.12.2022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3738BC3-1087-4E85-9714-75C0CD0440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CB9719-D859-4390-BFEE-EB6CA787E74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0824E6-78C5-4C06-9BE1-F297CC7F7DE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7B5F33-5A54-4AB7-B34A-FADB68F34D5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1016826" y="1410045"/>
            <a:ext cx="10337520" cy="3092381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6000" b="1" i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1"/>
          </p:nvPr>
        </p:nvSpPr>
        <p:spPr>
          <a:xfrm>
            <a:off x="1016827" y="5493138"/>
            <a:ext cx="8443784" cy="343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/>
          </a:p>
        </p:txBody>
      </p:sp>
      <p:sp>
        <p:nvSpPr>
          <p:cNvPr id="4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1016828" y="5836663"/>
            <a:ext cx="8443784" cy="343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небо, знак, красный&#10;&#10;Автоматически созданное описание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/>
          </p:cNvPr>
          <p:cNvSpPr txBox="1">
            <a:spLocks/>
          </p:cNvSpPr>
          <p:nvPr userDrawn="1"/>
        </p:nvSpPr>
        <p:spPr>
          <a:xfrm>
            <a:off x="0" y="6494463"/>
            <a:ext cx="12198350" cy="363537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Bebas Neue Bold" panose="020B0606020202050201" pitchFamily="34" charset="-52"/>
              </a:rPr>
              <a:t>! справочные материалы !                     ! Не используйте этот слайд в презентации ! </a:t>
            </a:r>
          </a:p>
        </p:txBody>
      </p:sp>
      <p:sp>
        <p:nvSpPr>
          <p:cNvPr id="7" name="Заголовок 6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8914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>
              <a:defRPr lang="ru-RU" sz="4000" b="1" i="0">
                <a:solidFill>
                  <a:schemeClr val="bg1"/>
                </a:solidFill>
                <a:latin typeface="Bebas Neue Bold" pitchFamily="2" charset="0"/>
                <a:cs typeface="Aldhabi" panose="020F050202020403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5">
            <a:extLst/>
          </p:cNvPr>
          <p:cNvSpPr/>
          <p:nvPr userDrawn="1"/>
        </p:nvSpPr>
        <p:spPr>
          <a:xfrm>
            <a:off x="-12700" y="6489700"/>
            <a:ext cx="384175" cy="381000"/>
          </a:xfrm>
          <a:prstGeom prst="rect">
            <a:avLst/>
          </a:prstGeom>
          <a:solidFill>
            <a:srgbClr val="204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379D92A-2674-45C5-BB0D-B5515E961317}" type="slidenum">
              <a:rPr lang="en-US" sz="1400" b="1">
                <a:latin typeface="Bebas Neue Bold" pitchFamily="2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000" b="1">
              <a:latin typeface="Bebas Neue Bold" pitchFamily="2" charset="0"/>
            </a:endParaRPr>
          </a:p>
        </p:txBody>
      </p:sp>
      <p:sp>
        <p:nvSpPr>
          <p:cNvPr id="4" name="Title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381635" y="483280"/>
            <a:ext cx="8559165" cy="9661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4000" b="1" i="0" kern="1200" dirty="0">
                <a:solidFill>
                  <a:schemeClr val="bg1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" name="Рисунок 19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381635" y="1449388"/>
            <a:ext cx="2689225" cy="34925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dist="63500" dir="2700000" algn="tl" rotWithShape="0">
              <a:srgbClr val="27477F"/>
            </a:outerShdw>
          </a:effectLst>
        </p:spPr>
        <p:txBody>
          <a:bodyPr/>
          <a:lstStyle>
            <a:lvl1pPr>
              <a:defRPr lang="ru-RU" dirty="0">
                <a:solidFill>
                  <a:srgbClr val="666666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5">
            <a:extLst/>
          </p:cNvPr>
          <p:cNvSpPr/>
          <p:nvPr userDrawn="1"/>
        </p:nvSpPr>
        <p:spPr>
          <a:xfrm>
            <a:off x="-12700" y="6489700"/>
            <a:ext cx="384175" cy="381000"/>
          </a:xfrm>
          <a:prstGeom prst="rect">
            <a:avLst/>
          </a:prstGeom>
          <a:solidFill>
            <a:srgbClr val="204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FE5B4BA-2F3C-4593-8864-2D399B4EE1E3}" type="slidenum">
              <a:rPr lang="en-US" sz="1400" b="1">
                <a:latin typeface="Bebas Neue Bold" pitchFamily="2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000" b="1">
              <a:latin typeface="Bebas Neue Bold" pitchFamily="2" charset="0"/>
            </a:endParaRPr>
          </a:p>
        </p:txBody>
      </p:sp>
      <p:sp>
        <p:nvSpPr>
          <p:cNvPr id="7" name="Title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381635" y="483280"/>
            <a:ext cx="8559165" cy="9661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4000" b="1" i="0" kern="1200" dirty="0">
                <a:solidFill>
                  <a:schemeClr val="bg1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6" name="Рисунок 55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8166100" y="1449388"/>
            <a:ext cx="3654425" cy="3660775"/>
          </a:xfrm>
          <a:prstGeom prst="rect">
            <a:avLst/>
          </a:prstGeom>
          <a:blipFill dpi="0" rotWithShape="1">
            <a:blip r:embed="rId3"/>
            <a:srcRect/>
            <a:stretch>
              <a:fillRect t="-13079" b="-9829"/>
            </a:stretch>
          </a:blipFill>
          <a:ln>
            <a:noFill/>
          </a:ln>
          <a:effectLst>
            <a:outerShdw dist="63500" dir="2700000" algn="tl" rotWithShape="0">
              <a:srgbClr val="27477F"/>
            </a:outerShdw>
          </a:effectLst>
        </p:spPr>
        <p:txBody>
          <a:bodyPr/>
          <a:lstStyle>
            <a:lvl1pPr>
              <a:defRPr lang="ru-RU" dirty="0">
                <a:solidFill>
                  <a:srgbClr val="666666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5">
            <a:extLst/>
          </p:cNvPr>
          <p:cNvSpPr/>
          <p:nvPr userDrawn="1"/>
        </p:nvSpPr>
        <p:spPr>
          <a:xfrm>
            <a:off x="-12700" y="6489700"/>
            <a:ext cx="384175" cy="381000"/>
          </a:xfrm>
          <a:prstGeom prst="rect">
            <a:avLst/>
          </a:prstGeom>
          <a:solidFill>
            <a:srgbClr val="204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648B32F-2C95-4041-99AE-7D05EDC1777E}" type="slidenum">
              <a:rPr lang="en-US" sz="1400" b="1">
                <a:latin typeface="Bebas Neue Bold" pitchFamily="2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000" b="1">
              <a:latin typeface="Bebas Neue Bold" pitchFamily="2" charset="0"/>
            </a:endParaRPr>
          </a:p>
        </p:txBody>
      </p:sp>
      <p:sp>
        <p:nvSpPr>
          <p:cNvPr id="7" name="Title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381635" y="483280"/>
            <a:ext cx="8559165" cy="9661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4000" b="1" i="0" kern="1200" dirty="0">
                <a:solidFill>
                  <a:schemeClr val="bg1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031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5">
            <a:extLst/>
          </p:cNvPr>
          <p:cNvSpPr/>
          <p:nvPr userDrawn="1"/>
        </p:nvSpPr>
        <p:spPr>
          <a:xfrm>
            <a:off x="-12700" y="6489700"/>
            <a:ext cx="384175" cy="381000"/>
          </a:xfrm>
          <a:prstGeom prst="rect">
            <a:avLst/>
          </a:prstGeom>
          <a:solidFill>
            <a:srgbClr val="204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3108843C-1AE7-4972-B0EB-F84C5F130652}" type="slidenum">
              <a:rPr lang="en-US" sz="1400" b="1">
                <a:latin typeface="Bebas Neue Bold" pitchFamily="2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000" b="1">
              <a:latin typeface="Bebas Neue Bold" pitchFamily="2" charset="0"/>
            </a:endParaRPr>
          </a:p>
        </p:txBody>
      </p:sp>
      <p:sp>
        <p:nvSpPr>
          <p:cNvPr id="7" name="Title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381635" y="483280"/>
            <a:ext cx="8559165" cy="9661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4000" b="1" i="0" kern="1200" dirty="0">
                <a:solidFill>
                  <a:schemeClr val="bg1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7" descr="Изображение выглядит как часы, счетчик&#10;&#10;Автоматически созданное описание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5">
            <a:extLst/>
          </p:cNvPr>
          <p:cNvSpPr/>
          <p:nvPr userDrawn="1"/>
        </p:nvSpPr>
        <p:spPr>
          <a:xfrm>
            <a:off x="-12700" y="6489700"/>
            <a:ext cx="384175" cy="381000"/>
          </a:xfrm>
          <a:prstGeom prst="rect">
            <a:avLst/>
          </a:prstGeom>
          <a:solidFill>
            <a:srgbClr val="204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21FE1C1-33DD-4049-8DB6-4F751C6C0211}" type="slidenum">
              <a:rPr lang="en-US" sz="1400" b="1">
                <a:latin typeface="Bebas Neue Bold" pitchFamily="2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000" b="1">
              <a:latin typeface="Bebas Neue Bold" pitchFamily="2" charset="0"/>
            </a:endParaRPr>
          </a:p>
        </p:txBody>
      </p:sp>
      <p:sp>
        <p:nvSpPr>
          <p:cNvPr id="7" name="Title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371475" y="492677"/>
            <a:ext cx="7410864" cy="95671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spcAft>
                <a:spcPts val="0"/>
              </a:spcAft>
              <a:defRPr sz="4000" b="1" i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 descr="Изображение выглядит как часы, счетчик&#10;&#10;Автоматически созданное описание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5">
            <a:extLst/>
          </p:cNvPr>
          <p:cNvSpPr/>
          <p:nvPr userDrawn="1"/>
        </p:nvSpPr>
        <p:spPr>
          <a:xfrm>
            <a:off x="-12700" y="6489700"/>
            <a:ext cx="384175" cy="381000"/>
          </a:xfrm>
          <a:prstGeom prst="rect">
            <a:avLst/>
          </a:prstGeom>
          <a:solidFill>
            <a:srgbClr val="204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2BEB4A6-9663-47B3-AEAB-E571AF1AF229}" type="slidenum">
              <a:rPr lang="en-US" sz="1400" b="1">
                <a:latin typeface="Bebas Neue Bold" pitchFamily="2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000" b="1">
              <a:latin typeface="Bebas Neue Bold" pitchFamily="2" charset="0"/>
            </a:endParaRPr>
          </a:p>
        </p:txBody>
      </p:sp>
      <p:pic>
        <p:nvPicPr>
          <p:cNvPr id="5" name="Рисунок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75863" y="630238"/>
            <a:ext cx="1822450" cy="46355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itle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371475" y="492677"/>
            <a:ext cx="7410864" cy="95671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spcAft>
                <a:spcPts val="0"/>
              </a:spcAft>
              <a:defRPr sz="4000" b="1" i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текст, небо, знак, красный&#10;&#10;Автоматически созданное описание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48163" y="2868613"/>
            <a:ext cx="3495675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vk.com/public_7school?w=wall-209245998_297" TargetMode="External"/><Relationship Id="rId4" Type="http://schemas.openxmlformats.org/officeDocument/2006/relationships/hyperlink" Target="http://sc7kor.org.ru/den-kachestva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 bwMode="auto">
          <a:xfrm>
            <a:off x="706582" y="1510145"/>
            <a:ext cx="11042073" cy="482138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ru-RU" sz="5900" dirty="0" smtClean="0">
                <a:latin typeface="Bebas Neue Bold"/>
              </a:rPr>
              <a:t>Проведение Дня качества </a:t>
            </a:r>
            <a:br>
              <a:rPr lang="ru-RU" sz="5900" dirty="0" smtClean="0">
                <a:latin typeface="Bebas Neue Bold"/>
              </a:rPr>
            </a:br>
            <a:r>
              <a:rPr lang="ru-RU" sz="5900" dirty="0" smtClean="0">
                <a:latin typeface="Bebas Neue Bold"/>
              </a:rPr>
              <a:t>в Муниципальном образовательном учреждении </a:t>
            </a:r>
            <a:br>
              <a:rPr lang="ru-RU" sz="5900" dirty="0" smtClean="0">
                <a:latin typeface="Bebas Neue Bold"/>
              </a:rPr>
            </a:br>
            <a:r>
              <a:rPr lang="ru-RU" sz="5900" dirty="0" smtClean="0">
                <a:latin typeface="Bebas Neue Bold"/>
              </a:rPr>
              <a:t>«</a:t>
            </a:r>
            <a:r>
              <a:rPr lang="ru-RU" sz="5900" dirty="0">
                <a:latin typeface="Bebas Neue Bold"/>
              </a:rPr>
              <a:t>Средняя общеобразовательная школа № 7  города Коряжмы»</a:t>
            </a:r>
            <a:br>
              <a:rPr lang="ru-RU" sz="5900" dirty="0">
                <a:latin typeface="Bebas Neue Bold"/>
              </a:rPr>
            </a:br>
            <a:r>
              <a:rPr lang="ru-RU" sz="5900" dirty="0">
                <a:latin typeface="Bebas Neue Bold"/>
              </a:rPr>
              <a:t/>
            </a:r>
            <a:br>
              <a:rPr lang="ru-RU" sz="5900" dirty="0">
                <a:latin typeface="Bebas Neue Bold"/>
              </a:rPr>
            </a:br>
            <a:endParaRPr lang="ru-RU" sz="5900" dirty="0" smtClean="0">
              <a:latin typeface="Bebas Neue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41" y="193963"/>
            <a:ext cx="1976557" cy="233016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" y="1423988"/>
            <a:ext cx="35687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6" name="Группа 3"/>
          <p:cNvGrpSpPr>
            <a:grpSpLocks/>
          </p:cNvGrpSpPr>
          <p:nvPr/>
        </p:nvGrpSpPr>
        <p:grpSpPr bwMode="auto">
          <a:xfrm>
            <a:off x="4151313" y="1481138"/>
            <a:ext cx="4510087" cy="4983162"/>
            <a:chOff x="7604837" y="1682388"/>
            <a:chExt cx="4299254" cy="4526046"/>
          </a:xfrm>
        </p:grpSpPr>
        <p:sp>
          <p:nvSpPr>
            <p:cNvPr id="16388" name="TextBox 24"/>
            <p:cNvSpPr txBox="1">
              <a:spLocks noChangeArrowheads="1"/>
            </p:cNvSpPr>
            <p:nvPr/>
          </p:nvSpPr>
          <p:spPr bwMode="auto">
            <a:xfrm>
              <a:off x="7689189" y="3793623"/>
              <a:ext cx="4214902" cy="2088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144000" rIns="0" bIns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ru-RU" sz="8000" b="1">
                  <a:solidFill>
                    <a:srgbClr val="FF0000"/>
                  </a:solidFill>
                  <a:latin typeface="Bebas Neue Bold"/>
                </a:rPr>
                <a:t>10 ноября  </a:t>
              </a:r>
              <a:r>
                <a:rPr lang="ru-RU" sz="6000" b="1">
                  <a:solidFill>
                    <a:srgbClr val="002060"/>
                  </a:solidFill>
                  <a:latin typeface="Bebas Neue Bold"/>
                </a:rPr>
                <a:t>Всемирный</a:t>
              </a:r>
            </a:p>
            <a:p>
              <a:pPr>
                <a:lnSpc>
                  <a:spcPct val="70000"/>
                </a:lnSpc>
              </a:pPr>
              <a:r>
                <a:rPr lang="ru-RU" sz="6000" b="1">
                  <a:solidFill>
                    <a:srgbClr val="002060"/>
                  </a:solidFill>
                  <a:latin typeface="Bebas Neue Bold"/>
                </a:rPr>
                <a:t>день Качества</a:t>
              </a:r>
            </a:p>
          </p:txBody>
        </p:sp>
        <p:sp>
          <p:nvSpPr>
            <p:cNvPr id="28" name="Rectangle 64">
              <a:extLst/>
            </p:cNvPr>
            <p:cNvSpPr/>
            <p:nvPr/>
          </p:nvSpPr>
          <p:spPr>
            <a:xfrm rot="16200000">
              <a:off x="9488511" y="-118056"/>
              <a:ext cx="46140" cy="3647027"/>
            </a:xfrm>
            <a:prstGeom prst="rect">
              <a:avLst/>
            </a:prstGeom>
            <a:gradFill>
              <a:gsLst>
                <a:gs pos="0">
                  <a:srgbClr val="780F0C"/>
                </a:gs>
                <a:gs pos="27000">
                  <a:srgbClr val="CC0000"/>
                </a:gs>
                <a:gs pos="84000">
                  <a:srgbClr val="C32420"/>
                </a:gs>
                <a:gs pos="54000">
                  <a:srgbClr val="A01310"/>
                </a:gs>
                <a:gs pos="100000">
                  <a:srgbClr val="780F0C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dirty="0">
                <a:solidFill>
                  <a:schemeClr val="tx1"/>
                </a:solidFill>
                <a:latin typeface="Proxima Nova Rg" panose="02000506030000020004" pitchFamily="2" charset="0"/>
              </a:endParaRPr>
            </a:p>
          </p:txBody>
        </p:sp>
        <p:pic>
          <p:nvPicPr>
            <p:cNvPr id="16390" name="Рисунок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04837" y="1970280"/>
              <a:ext cx="1529115" cy="153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64">
              <a:extLst/>
            </p:cNvPr>
            <p:cNvSpPr/>
            <p:nvPr/>
          </p:nvSpPr>
          <p:spPr>
            <a:xfrm rot="16200000">
              <a:off x="9488511" y="4361850"/>
              <a:ext cx="46140" cy="3647027"/>
            </a:xfrm>
            <a:prstGeom prst="rect">
              <a:avLst/>
            </a:prstGeom>
            <a:gradFill>
              <a:gsLst>
                <a:gs pos="0">
                  <a:srgbClr val="780F0C"/>
                </a:gs>
                <a:gs pos="27000">
                  <a:srgbClr val="CC0000"/>
                </a:gs>
                <a:gs pos="84000">
                  <a:srgbClr val="C32420"/>
                </a:gs>
                <a:gs pos="54000">
                  <a:srgbClr val="A01310"/>
                </a:gs>
                <a:gs pos="100000">
                  <a:srgbClr val="780F0C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>
                <a:solidFill>
                  <a:schemeClr val="tx1"/>
                </a:solidFill>
                <a:latin typeface="Proxima Nova Rg" panose="02000506030000020004" pitchFamily="2" charset="0"/>
              </a:endParaRPr>
            </a:p>
          </p:txBody>
        </p:sp>
      </p:grpSp>
      <p:pic>
        <p:nvPicPr>
          <p:cNvPr id="16387" name="Рисунок 8"/>
          <p:cNvPicPr>
            <a:picLocks noChangeAspect="1"/>
          </p:cNvPicPr>
          <p:nvPr/>
        </p:nvPicPr>
        <p:blipFill>
          <a:blip r:embed="rId5"/>
          <a:srcRect l="9766" r="18538"/>
          <a:stretch>
            <a:fillRect/>
          </a:stretch>
        </p:blipFill>
        <p:spPr bwMode="auto">
          <a:xfrm>
            <a:off x="8094663" y="1447800"/>
            <a:ext cx="4097337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 bwMode="auto">
          <a:xfrm>
            <a:off x="381000" y="482600"/>
            <a:ext cx="8559800" cy="966788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smtClean="0">
                <a:latin typeface="Bebas Neue Bold"/>
              </a:rPr>
              <a:t>Образовательно-просветительский проект </a:t>
            </a:r>
            <a:br>
              <a:rPr smtClean="0">
                <a:latin typeface="Bebas Neue Bold"/>
              </a:rPr>
            </a:br>
            <a:r>
              <a:rPr sz="2400" smtClean="0">
                <a:solidFill>
                  <a:srgbClr val="002060"/>
                </a:solidFill>
                <a:latin typeface="Bebas Neue Bold"/>
              </a:rPr>
              <a:t>«Урок качества» 07.11.-30.11.2022 г.</a:t>
            </a:r>
          </a:p>
        </p:txBody>
      </p:sp>
      <p:grpSp>
        <p:nvGrpSpPr>
          <p:cNvPr id="18434" name="Группа 11"/>
          <p:cNvGrpSpPr>
            <a:grpSpLocks/>
          </p:cNvGrpSpPr>
          <p:nvPr/>
        </p:nvGrpSpPr>
        <p:grpSpPr bwMode="auto">
          <a:xfrm>
            <a:off x="261938" y="2527300"/>
            <a:ext cx="6697662" cy="1093788"/>
            <a:chOff x="371576" y="2080366"/>
            <a:chExt cx="10293187" cy="1680813"/>
          </a:xfrm>
        </p:grpSpPr>
        <p:pic>
          <p:nvPicPr>
            <p:cNvPr id="18447" name="Рисунок 12" descr="Изображение выглядит как текст, внешний&#10;&#10;Автоматически созданное описание"/>
            <p:cNvPicPr>
              <a:picLocks noChangeAspect="1"/>
            </p:cNvPicPr>
            <p:nvPr/>
          </p:nvPicPr>
          <p:blipFill>
            <a:blip r:embed="rId3"/>
            <a:srcRect l="47716" b="69679"/>
            <a:stretch>
              <a:fillRect/>
            </a:stretch>
          </p:blipFill>
          <p:spPr bwMode="auto">
            <a:xfrm>
              <a:off x="371576" y="2080366"/>
              <a:ext cx="2076633" cy="1680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24">
              <a:extLst/>
            </p:cNvPr>
            <p:cNvSpPr/>
            <p:nvPr/>
          </p:nvSpPr>
          <p:spPr>
            <a:xfrm>
              <a:off x="1776856" y="3007374"/>
              <a:ext cx="670923" cy="753805"/>
            </a:xfrm>
            <a:prstGeom prst="rect">
              <a:avLst/>
            </a:prstGeom>
            <a:solidFill>
              <a:srgbClr val="C32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000" b="1" dirty="0">
                  <a:solidFill>
                    <a:schemeClr val="bg1"/>
                  </a:solidFill>
                  <a:latin typeface="Bebas Neue Bold" pitchFamily="2" charset="0"/>
                </a:rPr>
                <a:t>2</a:t>
              </a:r>
            </a:p>
          </p:txBody>
        </p:sp>
        <p:sp>
          <p:nvSpPr>
            <p:cNvPr id="15" name="Текст 25">
              <a:extLst/>
            </p:cNvPr>
            <p:cNvSpPr txBox="1">
              <a:spLocks/>
            </p:cNvSpPr>
            <p:nvPr/>
          </p:nvSpPr>
          <p:spPr>
            <a:xfrm>
              <a:off x="2447779" y="2080366"/>
              <a:ext cx="8216984" cy="16808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lIns="144000" tIns="144000" rIns="144000" bIns="144000" anchor="ctr"/>
            <a:lstStyle/>
            <a:p>
              <a:endParaRPr lang="ru-RU" altLang="zh-CN">
                <a:latin typeface="Proxima Nova Rg"/>
                <a:ea typeface="SimSun" pitchFamily="2" charset="-122"/>
              </a:endParaRPr>
            </a:p>
            <a:p>
              <a:endParaRPr lang="ru-RU" altLang="zh-CN">
                <a:latin typeface="Proxima Nova Rg"/>
                <a:ea typeface="SimSun" pitchFamily="2" charset="-122"/>
              </a:endParaRPr>
            </a:p>
          </p:txBody>
        </p:sp>
      </p:grpSp>
      <p:grpSp>
        <p:nvGrpSpPr>
          <p:cNvPr id="18435" name="Группа 15"/>
          <p:cNvGrpSpPr>
            <a:grpSpLocks/>
          </p:cNvGrpSpPr>
          <p:nvPr/>
        </p:nvGrpSpPr>
        <p:grpSpPr bwMode="auto">
          <a:xfrm>
            <a:off x="158750" y="5529263"/>
            <a:ext cx="10287577" cy="1328737"/>
            <a:chOff x="371576" y="2080366"/>
            <a:chExt cx="10300884" cy="2041158"/>
          </a:xfrm>
        </p:grpSpPr>
        <p:pic>
          <p:nvPicPr>
            <p:cNvPr id="18444" name="Рисунок 16" descr="Изображение выглядит как текст, внешний&#10;&#10;Автоматически созданное описание"/>
            <p:cNvPicPr>
              <a:picLocks noChangeAspect="1"/>
            </p:cNvPicPr>
            <p:nvPr/>
          </p:nvPicPr>
          <p:blipFill>
            <a:blip r:embed="rId3"/>
            <a:srcRect l="47716" b="69679"/>
            <a:stretch>
              <a:fillRect/>
            </a:stretch>
          </p:blipFill>
          <p:spPr bwMode="auto">
            <a:xfrm>
              <a:off x="371576" y="2080366"/>
              <a:ext cx="2076633" cy="202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24">
              <a:extLst/>
            </p:cNvPr>
            <p:cNvSpPr/>
            <p:nvPr/>
          </p:nvSpPr>
          <p:spPr>
            <a:xfrm>
              <a:off x="1776907" y="3007057"/>
              <a:ext cx="670949" cy="753545"/>
            </a:xfrm>
            <a:prstGeom prst="rect">
              <a:avLst/>
            </a:prstGeom>
            <a:solidFill>
              <a:srgbClr val="C32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sz="30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20" name="Текст 25">
              <a:extLst/>
            </p:cNvPr>
            <p:cNvSpPr txBox="1">
              <a:spLocks/>
            </p:cNvSpPr>
            <p:nvPr/>
          </p:nvSpPr>
          <p:spPr>
            <a:xfrm>
              <a:off x="2447856" y="2080366"/>
              <a:ext cx="8224604" cy="20411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lIns="144000" tIns="144000" rIns="144000" bIns="14400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b="1" dirty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Ссылка на фото </a:t>
              </a:r>
              <a:r>
                <a:rPr lang="ru-RU" altLang="zh-CN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материалы: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zh-CN" b="1" dirty="0">
                <a:latin typeface="Proxima Nova Rg" panose="02000506030000020004" pitchFamily="50" charset="0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  <a:hlinkClick r:id="rId4"/>
                </a:rPr>
                <a:t>http://</a:t>
              </a:r>
              <a:r>
                <a:rPr lang="en-US" altLang="zh-CN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  <a:hlinkClick r:id="rId4"/>
                </a:rPr>
                <a:t>sc7kor.org.ru/den-kachestva.html</a:t>
              </a:r>
              <a:r>
                <a:rPr lang="ru-RU" altLang="zh-CN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endParaRPr lang="ru-RU" altLang="zh-CN" b="1" dirty="0">
                <a:latin typeface="Proxima Nova Rg" panose="02000506030000020004" pitchFamily="50" charset="0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b="1" dirty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Ссылка на </a:t>
              </a:r>
              <a:r>
                <a:rPr lang="ru-RU" altLang="zh-CN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видеоматериалы: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b="1" dirty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  <a:hlinkClick r:id="rId5"/>
                </a:rPr>
                <a:t>https://</a:t>
              </a:r>
              <a:r>
                <a:rPr lang="en-US" altLang="zh-CN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  <a:hlinkClick r:id="rId5"/>
                </a:rPr>
                <a:t>vk.com/public_7school?w=wall-209245998_297</a:t>
              </a:r>
              <a:r>
                <a:rPr lang="ru-RU" altLang="zh-CN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endParaRPr lang="ru-RU" altLang="zh-CN" b="1" dirty="0">
                <a:latin typeface="Proxima Nova Rg" panose="02000506030000020004" pitchFamily="50" charset="0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zh-CN" dirty="0">
                <a:latin typeface="Proxima Nova Rg" panose="02000506030000020004" pitchFamily="50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436" name="Группа 20"/>
          <p:cNvGrpSpPr>
            <a:grpSpLocks/>
          </p:cNvGrpSpPr>
          <p:nvPr/>
        </p:nvGrpSpPr>
        <p:grpSpPr bwMode="auto">
          <a:xfrm>
            <a:off x="368300" y="1341438"/>
            <a:ext cx="6751638" cy="1093787"/>
            <a:chOff x="386445" y="1903574"/>
            <a:chExt cx="6618993" cy="1093650"/>
          </a:xfrm>
        </p:grpSpPr>
        <p:pic>
          <p:nvPicPr>
            <p:cNvPr id="18441" name="Рисунок 23" descr="Изображение выглядит как текст, внешний&#10;&#10;Автоматически созданное описание"/>
            <p:cNvPicPr>
              <a:picLocks noChangeAspect="1"/>
            </p:cNvPicPr>
            <p:nvPr/>
          </p:nvPicPr>
          <p:blipFill>
            <a:blip r:embed="rId3"/>
            <a:srcRect l="47716" b="69679"/>
            <a:stretch>
              <a:fillRect/>
            </a:stretch>
          </p:blipFill>
          <p:spPr bwMode="auto">
            <a:xfrm>
              <a:off x="386445" y="1903574"/>
              <a:ext cx="1351198" cy="109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4">
              <a:extLst/>
            </p:cNvPr>
            <p:cNvSpPr/>
            <p:nvPr/>
          </p:nvSpPr>
          <p:spPr>
            <a:xfrm>
              <a:off x="1292218" y="2506748"/>
              <a:ext cx="435767" cy="490476"/>
            </a:xfrm>
            <a:prstGeom prst="rect">
              <a:avLst/>
            </a:prstGeom>
            <a:solidFill>
              <a:srgbClr val="C32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000" b="1" dirty="0">
                  <a:solidFill>
                    <a:schemeClr val="bg1"/>
                  </a:solidFill>
                  <a:latin typeface="Bebas Neue Bold" pitchFamily="2" charset="0"/>
                </a:rPr>
                <a:t>1</a:t>
              </a:r>
            </a:p>
          </p:txBody>
        </p:sp>
        <p:sp>
          <p:nvSpPr>
            <p:cNvPr id="30" name="Текст 25">
              <a:extLst/>
            </p:cNvPr>
            <p:cNvSpPr txBox="1">
              <a:spLocks/>
            </p:cNvSpPr>
            <p:nvPr/>
          </p:nvSpPr>
          <p:spPr>
            <a:xfrm>
              <a:off x="1659508" y="1903574"/>
              <a:ext cx="5345930" cy="10936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lIns="144000" tIns="144000" rIns="144000" bIns="14400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2000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Общее </a:t>
              </a:r>
              <a:r>
                <a:rPr lang="ru-RU" altLang="zh-CN" sz="2000" b="1" dirty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количество участников проекта</a:t>
              </a:r>
              <a:r>
                <a:rPr lang="ru-RU" altLang="zh-CN" sz="2000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2000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486</a:t>
              </a:r>
              <a:endParaRPr lang="ru-RU" altLang="zh-CN" sz="2000" dirty="0">
                <a:latin typeface="Proxima Nova Rg" panose="02000506030000020004" pitchFamily="50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437" name="Группа 25"/>
          <p:cNvGrpSpPr>
            <a:grpSpLocks/>
          </p:cNvGrpSpPr>
          <p:nvPr/>
        </p:nvGrpSpPr>
        <p:grpSpPr bwMode="auto">
          <a:xfrm>
            <a:off x="254000" y="3790950"/>
            <a:ext cx="6615113" cy="1235075"/>
            <a:chOff x="505251" y="2213518"/>
            <a:chExt cx="10167209" cy="2021861"/>
          </a:xfrm>
        </p:grpSpPr>
        <p:pic>
          <p:nvPicPr>
            <p:cNvPr id="18438" name="Рисунок 26" descr="Изображение выглядит как текст, внешний&#10;&#10;Автоматически созданное описание"/>
            <p:cNvPicPr>
              <a:picLocks noChangeAspect="1"/>
            </p:cNvPicPr>
            <p:nvPr/>
          </p:nvPicPr>
          <p:blipFill>
            <a:blip r:embed="rId3"/>
            <a:srcRect l="47716" b="69679"/>
            <a:stretch>
              <a:fillRect/>
            </a:stretch>
          </p:blipFill>
          <p:spPr bwMode="auto">
            <a:xfrm>
              <a:off x="505251" y="2213526"/>
              <a:ext cx="2076633" cy="202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4">
              <a:extLst/>
            </p:cNvPr>
            <p:cNvSpPr/>
            <p:nvPr/>
          </p:nvSpPr>
          <p:spPr>
            <a:xfrm>
              <a:off x="1778897" y="3008749"/>
              <a:ext cx="668542" cy="753650"/>
            </a:xfrm>
            <a:prstGeom prst="rect">
              <a:avLst/>
            </a:prstGeom>
            <a:solidFill>
              <a:srgbClr val="C32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000" b="1" dirty="0">
                  <a:solidFill>
                    <a:schemeClr val="bg1"/>
                  </a:solidFill>
                  <a:latin typeface="Bebas Neue Bold" pitchFamily="2" charset="0"/>
                </a:rPr>
                <a:t>3</a:t>
              </a:r>
            </a:p>
          </p:txBody>
        </p:sp>
        <p:sp>
          <p:nvSpPr>
            <p:cNvPr id="32" name="Текст 25">
              <a:extLst/>
            </p:cNvPr>
            <p:cNvSpPr txBox="1">
              <a:spLocks/>
            </p:cNvSpPr>
            <p:nvPr/>
          </p:nvSpPr>
          <p:spPr>
            <a:xfrm>
              <a:off x="2496238" y="2213518"/>
              <a:ext cx="8176222" cy="20218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lIns="144000" tIns="144000" rIns="144000" bIns="14400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zh-CN" sz="2000" b="1" dirty="0">
                <a:latin typeface="Proxima Nova Rg" panose="02000506030000020004" pitchFamily="50" charset="0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2000" b="1" dirty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Количество участников </a:t>
              </a: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altLang="zh-CN" sz="2000" b="1" dirty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начальная школа</a:t>
              </a:r>
              <a:r>
                <a:rPr lang="ru-RU" altLang="zh-CN" sz="2000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: 6</a:t>
              </a:r>
              <a:endParaRPr lang="ru-RU" altLang="zh-CN" sz="2000" b="1" dirty="0">
                <a:latin typeface="Proxima Nova Rg" panose="02000506030000020004" pitchFamily="50" charset="0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altLang="zh-CN" sz="2000" b="1" dirty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основная</a:t>
              </a:r>
              <a:r>
                <a:rPr lang="ru-RU" altLang="zh-CN" sz="2000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: 11</a:t>
              </a:r>
              <a:endParaRPr lang="ru-RU" altLang="zh-CN" sz="2000" b="1" dirty="0">
                <a:latin typeface="Proxima Nova Rg" panose="02000506030000020004" pitchFamily="50" charset="0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altLang="zh-CN" sz="2000" b="1" dirty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старшая</a:t>
              </a:r>
              <a:r>
                <a:rPr lang="ru-RU" altLang="zh-CN" sz="2000" b="1" dirty="0" smtClean="0">
                  <a:latin typeface="Proxima Nova Rg" panose="02000506030000020004" pitchFamily="50" charset="0"/>
                  <a:ea typeface="SimSun" panose="02010600030101010101" pitchFamily="2" charset="-122"/>
                  <a:cs typeface="Arial" panose="020B0604020202020204" pitchFamily="34" charset="0"/>
                </a:rPr>
                <a:t>: 5</a:t>
              </a:r>
              <a:endParaRPr lang="ru-RU" altLang="zh-CN" sz="2000" b="1" dirty="0">
                <a:latin typeface="Proxima Nova Rg" panose="02000506030000020004" pitchFamily="50" charset="0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zh-CN" dirty="0">
                <a:latin typeface="Proxima Nova Rg" panose="02000506030000020004" pitchFamily="50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1765300" y="2798763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zh-CN" b="1" dirty="0"/>
              <a:t>Количество классов участвующих в Уроке качества</a:t>
            </a:r>
            <a:r>
              <a:rPr lang="ru-RU" altLang="zh-CN" dirty="0"/>
              <a:t> </a:t>
            </a:r>
            <a:r>
              <a:rPr lang="ru-RU" altLang="zh-CN" dirty="0" smtClean="0"/>
              <a:t>: </a:t>
            </a:r>
            <a:r>
              <a:rPr lang="ru-RU" altLang="zh-CN" b="1" dirty="0" smtClean="0"/>
              <a:t>22</a:t>
            </a:r>
            <a:endParaRPr lang="ru-RU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 bwMode="auto">
          <a:xfrm>
            <a:off x="381000" y="482600"/>
            <a:ext cx="8559800" cy="966788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smtClean="0">
                <a:latin typeface="Bebas Neue Bold"/>
              </a:rPr>
              <a:t>Образовательно-просветительский проект </a:t>
            </a:r>
            <a:br>
              <a:rPr smtClean="0">
                <a:latin typeface="Bebas Neue Bold"/>
              </a:rPr>
            </a:br>
            <a:r>
              <a:rPr sz="2400" smtClean="0">
                <a:solidFill>
                  <a:srgbClr val="002060"/>
                </a:solidFill>
                <a:latin typeface="Bebas Neue Bold"/>
              </a:rPr>
              <a:t>«Урок качества» 7.11.-30.11.2022 г.</a:t>
            </a:r>
          </a:p>
        </p:txBody>
      </p:sp>
      <p:grpSp>
        <p:nvGrpSpPr>
          <p:cNvPr id="20482" name="Группа 20"/>
          <p:cNvGrpSpPr>
            <a:grpSpLocks/>
          </p:cNvGrpSpPr>
          <p:nvPr/>
        </p:nvGrpSpPr>
        <p:grpSpPr bwMode="auto">
          <a:xfrm>
            <a:off x="371474" y="1449388"/>
            <a:ext cx="8675543" cy="4300248"/>
            <a:chOff x="376483" y="1903574"/>
            <a:chExt cx="6576844" cy="1129082"/>
          </a:xfrm>
        </p:grpSpPr>
        <p:pic>
          <p:nvPicPr>
            <p:cNvPr id="20483" name="Рисунок 23" descr="Изображение выглядит как текст, внешний&#10;&#10;Автоматически созданное описание"/>
            <p:cNvPicPr>
              <a:picLocks noChangeAspect="1"/>
            </p:cNvPicPr>
            <p:nvPr/>
          </p:nvPicPr>
          <p:blipFill>
            <a:blip r:embed="rId3"/>
            <a:srcRect l="47716" b="69679"/>
            <a:stretch>
              <a:fillRect/>
            </a:stretch>
          </p:blipFill>
          <p:spPr bwMode="auto">
            <a:xfrm>
              <a:off x="376483" y="1903574"/>
              <a:ext cx="1351197" cy="109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4">
              <a:extLst/>
            </p:cNvPr>
            <p:cNvSpPr/>
            <p:nvPr/>
          </p:nvSpPr>
          <p:spPr>
            <a:xfrm>
              <a:off x="1291793" y="2507022"/>
              <a:ext cx="435862" cy="490698"/>
            </a:xfrm>
            <a:prstGeom prst="rect">
              <a:avLst/>
            </a:prstGeom>
            <a:solidFill>
              <a:srgbClr val="C32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000" b="1" dirty="0">
                <a:solidFill>
                  <a:schemeClr val="bg1"/>
                </a:solidFill>
                <a:latin typeface="Bebas Neue Bold" pitchFamily="2" charset="0"/>
              </a:endParaRPr>
            </a:p>
          </p:txBody>
        </p:sp>
        <p:sp>
          <p:nvSpPr>
            <p:cNvPr id="30" name="Текст 25">
              <a:extLst/>
            </p:cNvPr>
            <p:cNvSpPr txBox="1">
              <a:spLocks/>
            </p:cNvSpPr>
            <p:nvPr/>
          </p:nvSpPr>
          <p:spPr>
            <a:xfrm>
              <a:off x="1607793" y="1938510"/>
              <a:ext cx="5345534" cy="10941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lIns="144000" tIns="144000" rIns="144000" bIns="144000" anchor="ctr"/>
            <a:lstStyle/>
            <a:p>
              <a:r>
                <a:rPr lang="ru-RU" altLang="zh-CN" b="1" dirty="0">
                  <a:latin typeface="Proxima Nova Rg"/>
                  <a:ea typeface="SimSun" pitchFamily="2" charset="-122"/>
                </a:rPr>
                <a:t>Отзывы, рекомендации и предложения по проведению</a:t>
              </a:r>
              <a:r>
                <a:rPr lang="ru-RU" altLang="zh-CN" b="1" dirty="0" smtClean="0"/>
                <a:t>: Материалы к урокам подготовлены замечательно</a:t>
              </a:r>
              <a:r>
                <a:rPr lang="ru-RU" altLang="zh-CN" b="1" smtClean="0"/>
                <a:t>: </a:t>
              </a:r>
              <a:r>
                <a:rPr lang="ru-RU" altLang="zh-CN" b="1" smtClean="0"/>
                <a:t>качественные и </a:t>
              </a:r>
              <a:r>
                <a:rPr lang="ru-RU" altLang="zh-CN" b="1" dirty="0" smtClean="0"/>
                <a:t>разнообразные.</a:t>
              </a:r>
            </a:p>
            <a:p>
              <a:r>
                <a:rPr lang="ru-RU" altLang="zh-CN" b="1" dirty="0" smtClean="0"/>
                <a:t>Рекомендуем включить Уроки качества в перечень тем курса «Разговоры о важном.</a:t>
              </a:r>
              <a:endParaRPr lang="ru-RU" altLang="zh-CN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02060"/>
        </a:solidFill>
      </a:spPr>
      <a:bodyPr/>
      <a:lstStyle>
        <a:defPPr algn="l">
          <a:defRPr sz="4000" b="1" i="0" dirty="0">
            <a:solidFill>
              <a:schemeClr val="bg1"/>
            </a:solidFill>
            <a:latin typeface="Bebas Neue Bold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6387</TotalTime>
  <Words>92</Words>
  <Application>Microsoft Office PowerPoint</Application>
  <PresentationFormat>Широкоэкранный</PresentationFormat>
  <Paragraphs>27</Paragraphs>
  <Slides>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3" baseType="lpstr">
      <vt:lpstr>SimSun</vt:lpstr>
      <vt:lpstr>Calibri Light</vt:lpstr>
      <vt:lpstr>Proxima Nova Rg</vt:lpstr>
      <vt:lpstr>Calibri</vt:lpstr>
      <vt:lpstr>Bebas Neue Bold</vt:lpstr>
      <vt:lpstr>等线</vt:lpstr>
      <vt:lpstr>Arial</vt:lpstr>
      <vt:lpstr>Aldhabi</vt:lpstr>
      <vt:lpstr>1_Тема Office</vt:lpstr>
      <vt:lpstr>Проведение Дня качества  в Муниципальном образовательном учреждении  «Средняя общеобразовательная школа № 7  города Коряжмы»  </vt:lpstr>
      <vt:lpstr>Презентация PowerPoint</vt:lpstr>
      <vt:lpstr>Образовательно-просветительский проект  «Урок качества» 07.11.-30.11.2022 г.</vt:lpstr>
      <vt:lpstr>Образовательно-просветительский проект  «Урок качества» 7.11.-30.11.2022 г.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Бунина Дарина Викторовна</dc:creator>
  <cp:lastModifiedBy>user</cp:lastModifiedBy>
  <cp:revision>397</cp:revision>
  <dcterms:created xsi:type="dcterms:W3CDTF">2020-08-07T11:45:50Z</dcterms:created>
  <dcterms:modified xsi:type="dcterms:W3CDTF">2022-12-02T07:44:28Z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0x0101000761B746C249AE49B06F716D6E0109D0</vt:lpwstr>
  </property>
</Properties>
</file>