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6" r:id="rId6"/>
    <p:sldId id="276" r:id="rId7"/>
    <p:sldId id="261" r:id="rId8"/>
    <p:sldId id="263" r:id="rId9"/>
    <p:sldId id="262" r:id="rId10"/>
    <p:sldId id="274" r:id="rId11"/>
    <p:sldId id="281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564FD3-73FF-4B0B-8315-BE49857CB0AE}">
          <p14:sldIdLst>
            <p14:sldId id="256"/>
            <p14:sldId id="257"/>
            <p14:sldId id="280"/>
            <p14:sldId id="259"/>
            <p14:sldId id="266"/>
            <p14:sldId id="276"/>
            <p14:sldId id="261"/>
            <p14:sldId id="263"/>
          </p14:sldIdLst>
        </p14:section>
        <p14:section name="Раздел без заголовка" id="{D14D8900-D552-4EB4-A3FA-2E99E11D31AF}">
          <p14:sldIdLst>
            <p14:sldId id="262"/>
            <p14:sldId id="274"/>
            <p14:sldId id="281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4212B-CFCB-4771-8D5C-187BF12065A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7C2D54-D64B-453E-977F-8E8CA911B27F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рассмотрение актуальных проблем: стратегию развития школы, представление её интересов, создание благоприятных условий для ее развития.</a:t>
          </a:r>
          <a:endParaRPr lang="ru-RU" sz="1800" b="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30DE6A2B-3651-46A4-8A90-1571066796C7}" type="parTrans" cxnId="{4B07A1B0-9CF7-497D-8F1A-3D422601E5D1}">
      <dgm:prSet/>
      <dgm:spPr/>
      <dgm:t>
        <a:bodyPr/>
        <a:lstStyle/>
        <a:p>
          <a:endParaRPr lang="ru-RU"/>
        </a:p>
      </dgm:t>
    </dgm:pt>
    <dgm:pt modelId="{5C92079A-9BA1-4D12-905C-A69F0A8A030D}" type="sibTrans" cxnId="{4B07A1B0-9CF7-497D-8F1A-3D422601E5D1}">
      <dgm:prSet/>
      <dgm:spPr/>
      <dgm:t>
        <a:bodyPr/>
        <a:lstStyle/>
        <a:p>
          <a:endParaRPr lang="ru-RU"/>
        </a:p>
      </dgm:t>
    </dgm:pt>
    <dgm:pt modelId="{D11CD363-A0C0-42F2-8D1D-6C0C07ED6A8E}">
      <dgm:prSet custT="1"/>
      <dgm:spPr/>
      <dgm:t>
        <a:bodyPr/>
        <a:lstStyle/>
        <a:p>
          <a:r>
            <a:rPr lang="ru-RU" sz="1800" b="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Реализация  и выбор средств для решения выявленных проблем</a:t>
          </a:r>
        </a:p>
      </dgm:t>
    </dgm:pt>
    <dgm:pt modelId="{2209A091-4D89-493C-801F-5B3359D4D31E}" type="parTrans" cxnId="{0D1F6933-8232-405A-B9E6-545803810FCF}">
      <dgm:prSet/>
      <dgm:spPr/>
      <dgm:t>
        <a:bodyPr/>
        <a:lstStyle/>
        <a:p>
          <a:endParaRPr lang="ru-RU"/>
        </a:p>
      </dgm:t>
    </dgm:pt>
    <dgm:pt modelId="{77E4E3A7-95EF-4FFE-8B66-D4E664992B3B}" type="sibTrans" cxnId="{0D1F6933-8232-405A-B9E6-545803810FCF}">
      <dgm:prSet/>
      <dgm:spPr/>
      <dgm:t>
        <a:bodyPr/>
        <a:lstStyle/>
        <a:p>
          <a:endParaRPr lang="ru-RU"/>
        </a:p>
      </dgm:t>
    </dgm:pt>
    <dgm:pt modelId="{638217BA-C495-4BCB-92A5-63ED912BF324}">
      <dgm:prSet custT="1"/>
      <dgm:spPr/>
      <dgm:t>
        <a:bodyPr/>
        <a:lstStyle/>
        <a:p>
          <a:r>
            <a:rPr lang="ru-RU" sz="1800" b="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Конкретизация решения проблем в своей области.</a:t>
          </a:r>
        </a:p>
      </dgm:t>
    </dgm:pt>
    <dgm:pt modelId="{4C34D319-A3DC-424F-9907-170BB0436887}" type="parTrans" cxnId="{55CD808F-C1D9-4F6C-BBE6-6D3FCE28D2C8}">
      <dgm:prSet/>
      <dgm:spPr/>
      <dgm:t>
        <a:bodyPr/>
        <a:lstStyle/>
        <a:p>
          <a:endParaRPr lang="ru-RU"/>
        </a:p>
      </dgm:t>
    </dgm:pt>
    <dgm:pt modelId="{3B177F3F-7B18-4CAD-8645-59307ED68AF8}" type="sibTrans" cxnId="{55CD808F-C1D9-4F6C-BBE6-6D3FCE28D2C8}">
      <dgm:prSet/>
      <dgm:spPr/>
      <dgm:t>
        <a:bodyPr/>
        <a:lstStyle/>
        <a:p>
          <a:endParaRPr lang="ru-RU"/>
        </a:p>
      </dgm:t>
    </dgm:pt>
    <dgm:pt modelId="{1D362E85-6ADB-4C2F-91CC-483DC29114E1}" type="pres">
      <dgm:prSet presAssocID="{E7F4212B-CFCB-4771-8D5C-187BF12065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1697D6-D712-473D-BA8C-5CB03735CAA3}" type="pres">
      <dgm:prSet presAssocID="{7B7C2D54-D64B-453E-977F-8E8CA911B27F}" presName="composite" presStyleCnt="0"/>
      <dgm:spPr/>
    </dgm:pt>
    <dgm:pt modelId="{9FF3EE32-2B51-458F-9B14-7A6103B034D6}" type="pres">
      <dgm:prSet presAssocID="{7B7C2D54-D64B-453E-977F-8E8CA911B27F}" presName="LShape" presStyleLbl="alignNode1" presStyleIdx="0" presStyleCnt="5" custScaleX="124486"/>
      <dgm:spPr/>
    </dgm:pt>
    <dgm:pt modelId="{804B85F4-FB97-419C-B3E0-CF22185D5F6A}" type="pres">
      <dgm:prSet presAssocID="{7B7C2D54-D64B-453E-977F-8E8CA911B27F}" presName="ParentText" presStyleLbl="revTx" presStyleIdx="0" presStyleCnt="3" custScaleX="12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6726B-6A38-4907-B924-9C91577EA839}" type="pres">
      <dgm:prSet presAssocID="{7B7C2D54-D64B-453E-977F-8E8CA911B27F}" presName="Triangle" presStyleLbl="alignNode1" presStyleIdx="1" presStyleCnt="5" custLinFactNeighborX="84475" custLinFactNeighborY="26747"/>
      <dgm:spPr/>
      <dgm:t>
        <a:bodyPr/>
        <a:lstStyle/>
        <a:p>
          <a:endParaRPr lang="ru-RU"/>
        </a:p>
      </dgm:t>
    </dgm:pt>
    <dgm:pt modelId="{AF502F75-F056-4C10-9EAB-D2ECE0B7CC8D}" type="pres">
      <dgm:prSet presAssocID="{5C92079A-9BA1-4D12-905C-A69F0A8A030D}" presName="sibTrans" presStyleCnt="0"/>
      <dgm:spPr/>
    </dgm:pt>
    <dgm:pt modelId="{20AE687E-3EE6-4B61-A271-931BD6004977}" type="pres">
      <dgm:prSet presAssocID="{5C92079A-9BA1-4D12-905C-A69F0A8A030D}" presName="space" presStyleCnt="0"/>
      <dgm:spPr/>
    </dgm:pt>
    <dgm:pt modelId="{EC4EA20C-8CB0-444E-BB02-B23B71991BA8}" type="pres">
      <dgm:prSet presAssocID="{D11CD363-A0C0-42F2-8D1D-6C0C07ED6A8E}" presName="composite" presStyleCnt="0"/>
      <dgm:spPr/>
    </dgm:pt>
    <dgm:pt modelId="{5F46D806-333C-46CB-B49E-744F8600E7E7}" type="pres">
      <dgm:prSet presAssocID="{D11CD363-A0C0-42F2-8D1D-6C0C07ED6A8E}" presName="LShape" presStyleLbl="alignNode1" presStyleIdx="2" presStyleCnt="5" custScaleX="121814" custLinFactNeighborX="2130" custLinFactNeighborY="-3481"/>
      <dgm:spPr/>
    </dgm:pt>
    <dgm:pt modelId="{AC412D34-1BF9-4232-9019-ACDE149C3EF1}" type="pres">
      <dgm:prSet presAssocID="{D11CD363-A0C0-42F2-8D1D-6C0C07ED6A8E}" presName="ParentText" presStyleLbl="revTx" presStyleIdx="1" presStyleCnt="3" custScaleX="110579" custLinFactNeighborX="3666" custLinFactNeighborY="3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884AD-DBAB-46B0-A7A3-641E0F4E7E7D}" type="pres">
      <dgm:prSet presAssocID="{D11CD363-A0C0-42F2-8D1D-6C0C07ED6A8E}" presName="Triangle" presStyleLbl="alignNode1" presStyleIdx="3" presStyleCnt="5" custLinFactNeighborX="44994" custLinFactNeighborY="31915"/>
      <dgm:spPr/>
    </dgm:pt>
    <dgm:pt modelId="{1E1426E2-82CE-4165-9283-B65EDA396D74}" type="pres">
      <dgm:prSet presAssocID="{77E4E3A7-95EF-4FFE-8B66-D4E664992B3B}" presName="sibTrans" presStyleCnt="0"/>
      <dgm:spPr/>
    </dgm:pt>
    <dgm:pt modelId="{C2FC643B-5588-4258-A349-FF40F480B511}" type="pres">
      <dgm:prSet presAssocID="{77E4E3A7-95EF-4FFE-8B66-D4E664992B3B}" presName="space" presStyleCnt="0"/>
      <dgm:spPr/>
    </dgm:pt>
    <dgm:pt modelId="{33697C84-7480-4618-9DE3-0C7884DA2155}" type="pres">
      <dgm:prSet presAssocID="{638217BA-C495-4BCB-92A5-63ED912BF324}" presName="composite" presStyleCnt="0"/>
      <dgm:spPr/>
    </dgm:pt>
    <dgm:pt modelId="{FF12476D-5B13-4CA8-9008-4DD1A8385248}" type="pres">
      <dgm:prSet presAssocID="{638217BA-C495-4BCB-92A5-63ED912BF324}" presName="LShape" presStyleLbl="alignNode1" presStyleIdx="4" presStyleCnt="5" custScaleX="126073" custLinFactNeighborX="334" custLinFactNeighborY="-8398"/>
      <dgm:spPr/>
    </dgm:pt>
    <dgm:pt modelId="{EA9B4AEE-CE12-4476-BFDE-8254D05EE518}" type="pres">
      <dgm:prSet presAssocID="{638217BA-C495-4BCB-92A5-63ED912BF324}" presName="ParentText" presStyleLbl="revTx" presStyleIdx="2" presStyleCnt="3" custScaleX="109611" custLinFactNeighborX="29165" custLinFactNeighborY="-3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7A1B0-9CF7-497D-8F1A-3D422601E5D1}" srcId="{E7F4212B-CFCB-4771-8D5C-187BF12065A4}" destId="{7B7C2D54-D64B-453E-977F-8E8CA911B27F}" srcOrd="0" destOrd="0" parTransId="{30DE6A2B-3651-46A4-8A90-1571066796C7}" sibTransId="{5C92079A-9BA1-4D12-905C-A69F0A8A030D}"/>
    <dgm:cxn modelId="{325F8FD6-538F-4CE3-BFFA-B34CEF70AF0B}" type="presOf" srcId="{638217BA-C495-4BCB-92A5-63ED912BF324}" destId="{EA9B4AEE-CE12-4476-BFDE-8254D05EE518}" srcOrd="0" destOrd="0" presId="urn:microsoft.com/office/officeart/2009/3/layout/StepUpProcess"/>
    <dgm:cxn modelId="{88DEFB24-05F1-461F-9D18-5B3E4BF08572}" type="presOf" srcId="{D11CD363-A0C0-42F2-8D1D-6C0C07ED6A8E}" destId="{AC412D34-1BF9-4232-9019-ACDE149C3EF1}" srcOrd="0" destOrd="0" presId="urn:microsoft.com/office/officeart/2009/3/layout/StepUpProcess"/>
    <dgm:cxn modelId="{55CD808F-C1D9-4F6C-BBE6-6D3FCE28D2C8}" srcId="{E7F4212B-CFCB-4771-8D5C-187BF12065A4}" destId="{638217BA-C495-4BCB-92A5-63ED912BF324}" srcOrd="2" destOrd="0" parTransId="{4C34D319-A3DC-424F-9907-170BB0436887}" sibTransId="{3B177F3F-7B18-4CAD-8645-59307ED68AF8}"/>
    <dgm:cxn modelId="{0D1F6933-8232-405A-B9E6-545803810FCF}" srcId="{E7F4212B-CFCB-4771-8D5C-187BF12065A4}" destId="{D11CD363-A0C0-42F2-8D1D-6C0C07ED6A8E}" srcOrd="1" destOrd="0" parTransId="{2209A091-4D89-493C-801F-5B3359D4D31E}" sibTransId="{77E4E3A7-95EF-4FFE-8B66-D4E664992B3B}"/>
    <dgm:cxn modelId="{0CE61424-9F8E-47A0-ABE8-74AE2F689A1D}" type="presOf" srcId="{E7F4212B-CFCB-4771-8D5C-187BF12065A4}" destId="{1D362E85-6ADB-4C2F-91CC-483DC29114E1}" srcOrd="0" destOrd="0" presId="urn:microsoft.com/office/officeart/2009/3/layout/StepUpProcess"/>
    <dgm:cxn modelId="{929425FB-C2E6-494C-BE04-26F473CE1CCA}" type="presOf" srcId="{7B7C2D54-D64B-453E-977F-8E8CA911B27F}" destId="{804B85F4-FB97-419C-B3E0-CF22185D5F6A}" srcOrd="0" destOrd="0" presId="urn:microsoft.com/office/officeart/2009/3/layout/StepUpProcess"/>
    <dgm:cxn modelId="{FF47CAB3-5198-4EAC-A6BE-B82446785059}" type="presParOf" srcId="{1D362E85-6ADB-4C2F-91CC-483DC29114E1}" destId="{021697D6-D712-473D-BA8C-5CB03735CAA3}" srcOrd="0" destOrd="0" presId="urn:microsoft.com/office/officeart/2009/3/layout/StepUpProcess"/>
    <dgm:cxn modelId="{B2BD6031-F083-4644-BE77-072E9E403BA8}" type="presParOf" srcId="{021697D6-D712-473D-BA8C-5CB03735CAA3}" destId="{9FF3EE32-2B51-458F-9B14-7A6103B034D6}" srcOrd="0" destOrd="0" presId="urn:microsoft.com/office/officeart/2009/3/layout/StepUpProcess"/>
    <dgm:cxn modelId="{A84E9AA8-7CDD-44F0-8B25-5C6A58BC1488}" type="presParOf" srcId="{021697D6-D712-473D-BA8C-5CB03735CAA3}" destId="{804B85F4-FB97-419C-B3E0-CF22185D5F6A}" srcOrd="1" destOrd="0" presId="urn:microsoft.com/office/officeart/2009/3/layout/StepUpProcess"/>
    <dgm:cxn modelId="{8911C29D-7BC4-4A1B-A760-99974EDC1BFC}" type="presParOf" srcId="{021697D6-D712-473D-BA8C-5CB03735CAA3}" destId="{72D6726B-6A38-4907-B924-9C91577EA839}" srcOrd="2" destOrd="0" presId="urn:microsoft.com/office/officeart/2009/3/layout/StepUpProcess"/>
    <dgm:cxn modelId="{95E9F8DF-2D2B-43DC-8173-51DC6C07C8D3}" type="presParOf" srcId="{1D362E85-6ADB-4C2F-91CC-483DC29114E1}" destId="{AF502F75-F056-4C10-9EAB-D2ECE0B7CC8D}" srcOrd="1" destOrd="0" presId="urn:microsoft.com/office/officeart/2009/3/layout/StepUpProcess"/>
    <dgm:cxn modelId="{83AF0D8C-6F88-4C08-BC48-90D6BA54F91E}" type="presParOf" srcId="{AF502F75-F056-4C10-9EAB-D2ECE0B7CC8D}" destId="{20AE687E-3EE6-4B61-A271-931BD6004977}" srcOrd="0" destOrd="0" presId="urn:microsoft.com/office/officeart/2009/3/layout/StepUpProcess"/>
    <dgm:cxn modelId="{5926D570-80ED-4C3F-AC74-F30FBF1FD3DD}" type="presParOf" srcId="{1D362E85-6ADB-4C2F-91CC-483DC29114E1}" destId="{EC4EA20C-8CB0-444E-BB02-B23B71991BA8}" srcOrd="2" destOrd="0" presId="urn:microsoft.com/office/officeart/2009/3/layout/StepUpProcess"/>
    <dgm:cxn modelId="{83D81516-7750-46A8-A8B8-3182DAA85432}" type="presParOf" srcId="{EC4EA20C-8CB0-444E-BB02-B23B71991BA8}" destId="{5F46D806-333C-46CB-B49E-744F8600E7E7}" srcOrd="0" destOrd="0" presId="urn:microsoft.com/office/officeart/2009/3/layout/StepUpProcess"/>
    <dgm:cxn modelId="{1F58A1C2-ECF2-46F3-A3F3-106BE2378A1D}" type="presParOf" srcId="{EC4EA20C-8CB0-444E-BB02-B23B71991BA8}" destId="{AC412D34-1BF9-4232-9019-ACDE149C3EF1}" srcOrd="1" destOrd="0" presId="urn:microsoft.com/office/officeart/2009/3/layout/StepUpProcess"/>
    <dgm:cxn modelId="{17B8F7A7-8553-412C-9D9D-DA657F72B04F}" type="presParOf" srcId="{EC4EA20C-8CB0-444E-BB02-B23B71991BA8}" destId="{D7D884AD-DBAB-46B0-A7A3-641E0F4E7E7D}" srcOrd="2" destOrd="0" presId="urn:microsoft.com/office/officeart/2009/3/layout/StepUpProcess"/>
    <dgm:cxn modelId="{A6F2E472-BD48-453D-A35F-EB04A101A953}" type="presParOf" srcId="{1D362E85-6ADB-4C2F-91CC-483DC29114E1}" destId="{1E1426E2-82CE-4165-9283-B65EDA396D74}" srcOrd="3" destOrd="0" presId="urn:microsoft.com/office/officeart/2009/3/layout/StepUpProcess"/>
    <dgm:cxn modelId="{2BDD64FD-C068-4E1E-8BB6-B04A8B5C0E43}" type="presParOf" srcId="{1E1426E2-82CE-4165-9283-B65EDA396D74}" destId="{C2FC643B-5588-4258-A349-FF40F480B511}" srcOrd="0" destOrd="0" presId="urn:microsoft.com/office/officeart/2009/3/layout/StepUpProcess"/>
    <dgm:cxn modelId="{B9908F5A-FFCD-4788-9E3D-F3196F6C5766}" type="presParOf" srcId="{1D362E85-6ADB-4C2F-91CC-483DC29114E1}" destId="{33697C84-7480-4618-9DE3-0C7884DA2155}" srcOrd="4" destOrd="0" presId="urn:microsoft.com/office/officeart/2009/3/layout/StepUpProcess"/>
    <dgm:cxn modelId="{D3344719-BDE3-4489-B9BB-BDC2527766D4}" type="presParOf" srcId="{33697C84-7480-4618-9DE3-0C7884DA2155}" destId="{FF12476D-5B13-4CA8-9008-4DD1A8385248}" srcOrd="0" destOrd="0" presId="urn:microsoft.com/office/officeart/2009/3/layout/StepUpProcess"/>
    <dgm:cxn modelId="{DA8724C4-CFF3-44C2-9C80-9D7178F4A25D}" type="presParOf" srcId="{33697C84-7480-4618-9DE3-0C7884DA2155}" destId="{EA9B4AEE-CE12-4476-BFDE-8254D05EE5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3EE32-2B51-458F-9B14-7A6103B034D6}">
      <dsp:nvSpPr>
        <dsp:cNvPr id="0" name=""/>
        <dsp:cNvSpPr/>
      </dsp:nvSpPr>
      <dsp:spPr>
        <a:xfrm rot="5400000">
          <a:off x="697777" y="1264751"/>
          <a:ext cx="1289169" cy="267041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B85F4-FB97-419C-B3E0-CF22185D5F6A}">
      <dsp:nvSpPr>
        <dsp:cNvPr id="0" name=""/>
        <dsp:cNvSpPr/>
      </dsp:nvSpPr>
      <dsp:spPr>
        <a:xfrm>
          <a:off x="229084" y="2168319"/>
          <a:ext cx="2443649" cy="169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рассмотрение актуальных проблем: стратегию развития школы, представление её интересов, создание благоприятных условий для ее развития.</a:t>
          </a:r>
          <a:endParaRPr lang="ru-RU" sz="1800" b="0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29084" y="2168319"/>
        <a:ext cx="2443649" cy="1697590"/>
      </dsp:txXfrm>
    </dsp:sp>
    <dsp:sp modelId="{72D6726B-6A38-4907-B924-9C91577EA839}">
      <dsp:nvSpPr>
        <dsp:cNvPr id="0" name=""/>
        <dsp:cNvSpPr/>
      </dsp:nvSpPr>
      <dsp:spPr>
        <a:xfrm>
          <a:off x="2362506" y="1467188"/>
          <a:ext cx="365406" cy="36540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6D806-333C-46CB-B49E-744F8600E7E7}">
      <dsp:nvSpPr>
        <dsp:cNvPr id="0" name=""/>
        <dsp:cNvSpPr/>
      </dsp:nvSpPr>
      <dsp:spPr>
        <a:xfrm rot="5400000">
          <a:off x="3606613" y="661867"/>
          <a:ext cx="1289169" cy="26130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12D34-1BF9-4232-9019-ACDE149C3EF1}">
      <dsp:nvSpPr>
        <dsp:cNvPr id="0" name=""/>
        <dsp:cNvSpPr/>
      </dsp:nvSpPr>
      <dsp:spPr>
        <a:xfrm>
          <a:off x="3314286" y="1641322"/>
          <a:ext cx="2141531" cy="169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Реализация  и выбор средств для решения выявленных проблем</a:t>
          </a:r>
        </a:p>
      </dsp:txBody>
      <dsp:txXfrm>
        <a:off x="3314286" y="1641322"/>
        <a:ext cx="2141531" cy="1697590"/>
      </dsp:txXfrm>
    </dsp:sp>
    <dsp:sp modelId="{D7D884AD-DBAB-46B0-A7A3-641E0F4E7E7D}">
      <dsp:nvSpPr>
        <dsp:cNvPr id="0" name=""/>
        <dsp:cNvSpPr/>
      </dsp:nvSpPr>
      <dsp:spPr>
        <a:xfrm>
          <a:off x="5081385" y="899405"/>
          <a:ext cx="365406" cy="36540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2476D-5B13-4CA8-9008-4DD1A8385248}">
      <dsp:nvSpPr>
        <dsp:cNvPr id="0" name=""/>
        <dsp:cNvSpPr/>
      </dsp:nvSpPr>
      <dsp:spPr>
        <a:xfrm rot="5400000">
          <a:off x="6505572" y="-33869"/>
          <a:ext cx="1289169" cy="270445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B4AEE-CE12-4476-BFDE-8254D05EE518}">
      <dsp:nvSpPr>
        <dsp:cNvPr id="0" name=""/>
        <dsp:cNvSpPr/>
      </dsp:nvSpPr>
      <dsp:spPr>
        <a:xfrm>
          <a:off x="6379591" y="943412"/>
          <a:ext cx="2122784" cy="169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Конкретизация решения проблем в своей области.</a:t>
          </a:r>
        </a:p>
      </dsp:txBody>
      <dsp:txXfrm>
        <a:off x="6379591" y="943412"/>
        <a:ext cx="2122784" cy="169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EB71-651E-49C1-BC7B-ADE4ADFDA1C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600A-2517-4AEA-9711-1BB46F804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0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54BE-167B-476E-AFB9-322D36395CA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02F-4CA7-4567-BAC8-B8191AA23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5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7193-D385-49FC-A55B-D53C053EA90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13B2-9984-41B9-B630-1702925B3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7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C7FF-7C43-4726-AFD5-9F9BFA576AC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A2B0-4994-4FA6-9779-38CB23F50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E789-C8B4-4343-930F-8F6155F9FB9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13A0-ED54-4B69-A955-3E24E5589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3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4AB3-094C-47FB-BA79-7BDF308667C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F325-5AC9-40D2-8CDD-C270A5CA3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D5AF-D504-4062-9641-B072353E739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CA3A-EAAA-40ED-A7AB-A21CA55B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9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9307-BEFC-4B8B-AF1D-38E6BB6478F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B8E2-E656-4D69-91CF-E92CE0AB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BF31-CC3A-471A-87EE-4AB7032DFC2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A67F-2832-4671-B115-ED3EC3390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6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BEB2-E03F-42EB-84AF-020E8F2D4F7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3DC9-D6A6-4E01-B89B-332A8F24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1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67F4-58D9-4071-BBE8-7824A0E93409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52B6-C51A-44E4-B674-74EF6971A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67483-6E31-484E-A6B3-C02CC9E305D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AC542-72A4-4BAC-92DB-58B37C93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4953" y="3284984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«Построение эффективного общения и взаимодействия с родителями 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вопросах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общественного управления, воспитания и профориентации»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26064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Городской  семинар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62953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56"/>
            <a:ext cx="8640960" cy="150304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Коллегиальные </a:t>
            </a: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органы </a:t>
            </a:r>
            <a:r>
              <a:rPr lang="ru-RU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управления </a:t>
            </a: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школы: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828092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Общешкольная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конференция;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Школы;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Педагогический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совет;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Общее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собрание работников;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родительские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комитеты (общешкольный и классный);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41989"/>
              </p:ext>
            </p:extLst>
          </p:nvPr>
        </p:nvGraphicFramePr>
        <p:xfrm>
          <a:off x="0" y="764704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9143982" imgH="5143222" progId="Acrobat.Document.DC">
                  <p:embed/>
                </p:oleObj>
              </mc:Choice>
              <mc:Fallback>
                <p:oleObj name="Acrobat Document" r:id="rId3" imgW="9143982" imgH="51432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4704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7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Высший орган школьного самоуправления – общешкольная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конференция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созывается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 мере необходимости, но не реже 1 раза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год;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делегаты: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педагогические работники – весь педагогический коллектив, родители 1-11 классов – по 3 человека от класса по решению классного родительского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собрания, по три представителя обучающихся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10-11 классов.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Компетенция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общешкольной конференции: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участие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 разработке стратегии развития Школы;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рассмотрение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Программы развития  Школы;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внесение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предложений  по внесению изменений и дополнений в устав  Школы;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утверждение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персонального состава общешкольного родительского комитета, состава Совета Школы;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заслушивание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отчета  общешкольного родительского комитета Школы, Совета школы о своей деятельности;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рассмотрение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отчета о результатах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самообследования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Школы.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521296"/>
            <a:ext cx="8712968" cy="6336704"/>
          </a:xfrm>
        </p:spPr>
        <p:txBody>
          <a:bodyPr/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Совет Школы избирается на 2 года и состоит из представителей обучающихся  10-11 классов, родителей (законных представителей) обучающихся Школы и работников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Школы.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Директор Школы является членом Совета Школы по должности, но не может быть избран председателем Совета Школы.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Совет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Школы собирается председателем по мере надобности, но не реже 4-х раз в год. </a:t>
            </a:r>
          </a:p>
        </p:txBody>
      </p:sp>
    </p:spTree>
    <p:extLst>
      <p:ext uri="{BB962C8B-B14F-4D97-AF65-F5344CB8AC3E}">
        <p14:creationId xmlns:p14="http://schemas.microsoft.com/office/powerpoint/2010/main" val="31802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688" y="0"/>
            <a:ext cx="9164688" cy="90872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Уровни управления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68115"/>
              </p:ext>
            </p:extLst>
          </p:nvPr>
        </p:nvGraphicFramePr>
        <p:xfrm>
          <a:off x="337286" y="908720"/>
          <a:ext cx="8502376" cy="464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37286" y="2239665"/>
            <a:ext cx="2200168" cy="501650"/>
          </a:xfrm>
          <a:prstGeom prst="roundRect">
            <a:avLst>
              <a:gd name="adj" fmla="val 16667"/>
            </a:avLst>
          </a:prstGeom>
          <a:solidFill>
            <a:srgbClr val="E28700"/>
          </a:solidFill>
          <a:ln w="9525">
            <a:solidFill>
              <a:srgbClr val="CCECFF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43247" rIns="36000" bIns="43247" anchor="ctr"/>
          <a:lstStyle/>
          <a:p>
            <a:pPr algn="ctr" defTabSz="8651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</a:rPr>
              <a:t>Стратегическое управление</a:t>
            </a:r>
            <a:endParaRPr lang="en-US" sz="14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75856" y="1566475"/>
            <a:ext cx="2160240" cy="501650"/>
          </a:xfrm>
          <a:prstGeom prst="roundRect">
            <a:avLst>
              <a:gd name="adj" fmla="val 16667"/>
            </a:avLst>
          </a:prstGeom>
          <a:solidFill>
            <a:srgbClr val="E28700"/>
          </a:solidFill>
          <a:ln w="9525">
            <a:solidFill>
              <a:srgbClr val="CCECFF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43247" rIns="36000" bIns="43247" anchor="ctr"/>
          <a:lstStyle/>
          <a:p>
            <a:pPr algn="ctr" defTabSz="8651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</a:rPr>
              <a:t>Тактическое управление</a:t>
            </a:r>
            <a:endParaRPr lang="en-US" sz="14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39024" y="986772"/>
            <a:ext cx="2331220" cy="501650"/>
          </a:xfrm>
          <a:prstGeom prst="roundRect">
            <a:avLst>
              <a:gd name="adj" fmla="val 16667"/>
            </a:avLst>
          </a:prstGeom>
          <a:solidFill>
            <a:srgbClr val="E28700"/>
          </a:solidFill>
          <a:ln w="9525">
            <a:solidFill>
              <a:srgbClr val="CCECFF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43247" rIns="36000" bIns="43247" anchor="ctr"/>
          <a:lstStyle/>
          <a:p>
            <a:pPr algn="ctr" defTabSz="8651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</a:rPr>
              <a:t>Оперативное управление</a:t>
            </a:r>
            <a:endParaRPr lang="en-US" sz="14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106" y="1145343"/>
            <a:ext cx="365792" cy="3430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286" y="5157665"/>
            <a:ext cx="8964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Конечная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цель всех усилий – содействие улучшению качества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образования.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2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90040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Цель</a:t>
            </a:r>
            <a:r>
              <a:rPr lang="ru-RU" sz="3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: 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представление опыта работы с родителями в рамках государственно-общественного управления образовательным учреждением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представления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основных направлениях взаимодействия школы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родителей в вопросах ГОУ.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Анализ использования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активных форм работы с родителями 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Проанализировать результаты работы педагогов по формированию УУД через внеурочную деятельность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" y="58614"/>
            <a:ext cx="9164688" cy="185821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Государственно-общественное управление- веяние времени или необходимость?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ст.2 федерального Закона от 29.12.2012г. № 273-ФЗ "Об образовании в Российской Федерации "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один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 принципов государственной политики в области образования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-государственно-общественный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характер управления образованием.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19753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Федеральный государственный образовательный стандарт представляет собой трехсторонний общественный договор между семьёй, обществом,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государством.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Родители (законные представители) обучающихся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субъекты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образовательного процесса, непосредственно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участвующие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ходе его проектирования и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5045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Принципы  </a:t>
            </a:r>
            <a:r>
              <a:rPr lang="ru-RU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государственной политики </a:t>
            </a:r>
            <a:endParaRPr lang="ru-RU" sz="32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демократический, государственно-общественный характер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управления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автономность образовательных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29332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Государственно-общественное </a:t>
            </a:r>
            <a:b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управление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8351021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объединение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усилий государства и общества в решении проблем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образования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участникам образовательных отношений больше прав и свобод в выборе содержания, форм и методов организации и повышения качества образовательной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деятельности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авноправие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государства и общества в решении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вопросов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функционирования, развития системы образования и реализации российской образовательной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политики;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активизация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общественного участия в управленческой деятельности образовательных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организаций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Проблемы в ГОУ школой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824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Общественность не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выступала субъектом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образования.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Проблема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компетенции участников государственно-общественного управления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школой: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субъективный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опыт в период их обучения в школе, оформленный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воспоминаниях;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субъективно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переживаемый в настоящем опыт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родителя;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формируемый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СМИ образ современного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образования.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Недостаток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информации, которая в доступной форме представляет общественности результативность реализации государственно-общественного управления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школе.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4. Низкая активность родителей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нежелание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неумение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взять на себя ответственность за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результат,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 также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твердая уверенность,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что от них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ничего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 зависит. 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Приоритетные цели </a:t>
            </a:r>
            <a:r>
              <a:rPr lang="ru-RU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нашей школы </a:t>
            </a:r>
            <a:endParaRPr lang="ru-RU" sz="32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создание наиболее благоприятных условий для развития всех обучающихся с учетом их склонностей, способностей, возможностей,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удовлетворение образовательных потребностей и интересов детей и их родителей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пробуем,  анализируем свои ошибки и успехи  и работаем дальше.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Система государственно-общественного управления в нашей школе включает:</a:t>
            </a:r>
            <a:endParaRPr lang="ru-RU" sz="32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всех участников образовательного процесса,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органы управления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образовательным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процессом,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нормативно-правовую базу, регламентирующую деятельность субъектов ГОУ школой;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процедуры и механизмы их взаимодействия.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Единоначальным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исполнительным органом является директор школы</a:t>
            </a:r>
          </a:p>
        </p:txBody>
      </p:sp>
    </p:spTree>
    <p:extLst>
      <p:ext uri="{BB962C8B-B14F-4D97-AF65-F5344CB8AC3E}">
        <p14:creationId xmlns:p14="http://schemas.microsoft.com/office/powerpoint/2010/main" val="14427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690</TotalTime>
  <Words>581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000051</vt:lpstr>
      <vt:lpstr>Acrobat Document</vt:lpstr>
      <vt:lpstr>Презентация PowerPoint</vt:lpstr>
      <vt:lpstr> Цель: представление опыта работы с родителями в рамках государственно-общественного управления образовательным учреждением</vt:lpstr>
      <vt:lpstr>Государственно-общественное управление- веяние времени или необходимость?</vt:lpstr>
      <vt:lpstr>Презентация PowerPoint</vt:lpstr>
      <vt:lpstr>Принципы  государственной политики </vt:lpstr>
      <vt:lpstr>Государственно-общественное   управление </vt:lpstr>
      <vt:lpstr>Проблемы в ГОУ школой</vt:lpstr>
      <vt:lpstr>Приоритетные цели нашей школы </vt:lpstr>
      <vt:lpstr>Система государственно-общественного управления в нашей школе включает:</vt:lpstr>
      <vt:lpstr>Коллегиальные органы управления школы: </vt:lpstr>
      <vt:lpstr>Презентация PowerPoint</vt:lpstr>
      <vt:lpstr>Презентация PowerPoint</vt:lpstr>
      <vt:lpstr>Презентация PowerPoint</vt:lpstr>
      <vt:lpstr>Уровни управления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Родители и Женя</dc:creator>
  <cp:lastModifiedBy>user</cp:lastModifiedBy>
  <cp:revision>23</cp:revision>
  <dcterms:created xsi:type="dcterms:W3CDTF">2014-01-24T20:24:38Z</dcterms:created>
  <dcterms:modified xsi:type="dcterms:W3CDTF">2023-04-05T05:31:52Z</dcterms:modified>
</cp:coreProperties>
</file>