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21"/>
  </p:notesMasterIdLst>
  <p:handoutMasterIdLst>
    <p:handoutMasterId r:id="rId22"/>
  </p:handoutMasterIdLst>
  <p:sldIdLst>
    <p:sldId id="303" r:id="rId2"/>
    <p:sldId id="319" r:id="rId3"/>
    <p:sldId id="316" r:id="rId4"/>
    <p:sldId id="320" r:id="rId5"/>
    <p:sldId id="321" r:id="rId6"/>
    <p:sldId id="308" r:id="rId7"/>
    <p:sldId id="322" r:id="rId8"/>
    <p:sldId id="323" r:id="rId9"/>
    <p:sldId id="315" r:id="rId10"/>
    <p:sldId id="314" r:id="rId11"/>
    <p:sldId id="324" r:id="rId12"/>
    <p:sldId id="313" r:id="rId13"/>
    <p:sldId id="312" r:id="rId14"/>
    <p:sldId id="311" r:id="rId15"/>
    <p:sldId id="310" r:id="rId16"/>
    <p:sldId id="309" r:id="rId17"/>
    <p:sldId id="300" r:id="rId18"/>
    <p:sldId id="301" r:id="rId19"/>
    <p:sldId id="307" r:id="rId20"/>
  </p:sldIdLst>
  <p:sldSz cx="12192000" cy="6858000"/>
  <p:notesSz cx="13716000" cy="24384000"/>
  <p:defaultTextStyle>
    <a:defPPr rtl="0">
      <a:defRPr lang="ru-RU"/>
    </a:defPPr>
    <a:lvl1pPr marL="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9" autoAdjust="0"/>
  </p:normalViewPr>
  <p:slideViewPr>
    <p:cSldViewPr snapToGrid="0" snapToObjects="1">
      <p:cViewPr>
        <p:scale>
          <a:sx n="60" d="100"/>
          <a:sy n="60" d="100"/>
        </p:scale>
        <p:origin x="1140" y="390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37" d="100"/>
          <a:sy n="37" d="100"/>
        </p:scale>
        <p:origin x="33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68B43649-8DAC-8EAD-79EC-38164EB67F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E1CFC8B-2C22-8A28-E4E1-F22ACDA82A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AA0D6-3DB1-4639-9734-75B3ACB9066C}" type="datetime1">
              <a:rPr lang="ru-RU" smtClean="0"/>
              <a:t>15.05.2024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418F33F-13D6-8A60-FC43-3046C7D98B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B9DD896-3611-B4B0-6FF6-781A1A0AC8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E9F09-2159-4EEA-B66C-DBCA6AE929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4530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lang="ru-RU"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Изображение 0" descr="preencoded.png">
            <a:extLst>
              <a:ext uri="{FF2B5EF4-FFF2-40B4-BE49-F238E27FC236}">
                <a16:creationId xmlns=""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=""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=""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rtlCol="0" anchor="t">
            <a:noAutofit/>
          </a:bodyPr>
          <a:lstStyle>
            <a:lvl1pPr algn="ctr">
              <a:defRPr lang="ru-RU" sz="4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</a:lstStyle>
          <a:p>
            <a:pPr algn="ctr" rtl="0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6" name="Текст 2">
            <a:extLst>
              <a:ext uri="{FF2B5EF4-FFF2-40B4-BE49-F238E27FC236}">
                <a16:creationId xmlns=""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4" name="Рисунок 62">
            <a:extLst>
              <a:ext uri="{FF2B5EF4-FFF2-40B4-BE49-F238E27FC236}">
                <a16:creationId xmlns=""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2" name="Текст 51">
            <a:extLst>
              <a:ext uri="{FF2B5EF4-FFF2-40B4-BE49-F238E27FC236}">
                <a16:creationId xmlns=""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7" name="Текст 4">
            <a:extLst>
              <a:ext uri="{FF2B5EF4-FFF2-40B4-BE49-F238E27FC236}">
                <a16:creationId xmlns=""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8" name="Рисунок 62">
            <a:extLst>
              <a:ext uri="{FF2B5EF4-FFF2-40B4-BE49-F238E27FC236}">
                <a16:creationId xmlns=""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8" name="Текст 51">
            <a:extLst>
              <a:ext uri="{FF2B5EF4-FFF2-40B4-BE49-F238E27FC236}">
                <a16:creationId xmlns=""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8" name="Текст 4">
            <a:extLst>
              <a:ext uri="{FF2B5EF4-FFF2-40B4-BE49-F238E27FC236}">
                <a16:creationId xmlns=""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7" name="Рисунок 62">
            <a:extLst>
              <a:ext uri="{FF2B5EF4-FFF2-40B4-BE49-F238E27FC236}">
                <a16:creationId xmlns=""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9" name="Текст 51">
            <a:extLst>
              <a:ext uri="{FF2B5EF4-FFF2-40B4-BE49-F238E27FC236}">
                <a16:creationId xmlns=""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9" name="Текст 4">
            <a:extLst>
              <a:ext uri="{FF2B5EF4-FFF2-40B4-BE49-F238E27FC236}">
                <a16:creationId xmlns=""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6" name="Рисунок 62">
            <a:extLst>
              <a:ext uri="{FF2B5EF4-FFF2-40B4-BE49-F238E27FC236}">
                <a16:creationId xmlns=""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0" name="Текст 51">
            <a:extLst>
              <a:ext uri="{FF2B5EF4-FFF2-40B4-BE49-F238E27FC236}">
                <a16:creationId xmlns=""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0" name="Текст 4">
            <a:extLst>
              <a:ext uri="{FF2B5EF4-FFF2-40B4-BE49-F238E27FC236}">
                <a16:creationId xmlns=""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5" name="Рисунок 62">
            <a:extLst>
              <a:ext uri="{FF2B5EF4-FFF2-40B4-BE49-F238E27FC236}">
                <a16:creationId xmlns=""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1" name="Текст 51">
            <a:extLst>
              <a:ext uri="{FF2B5EF4-FFF2-40B4-BE49-F238E27FC236}">
                <a16:creationId xmlns=""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: Фигура 28">
            <a:extLst>
              <a:ext uri="{FF2B5EF4-FFF2-40B4-BE49-F238E27FC236}">
                <a16:creationId xmlns=""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/>
          </a:p>
        </p:txBody>
      </p:sp>
      <p:sp>
        <p:nvSpPr>
          <p:cNvPr id="26" name="Полилиния: Форма 25">
            <a:extLst>
              <a:ext uri="{FF2B5EF4-FFF2-40B4-BE49-F238E27FC236}">
                <a16:creationId xmlns=""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=""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lnSpc>
                <a:spcPct val="100000"/>
              </a:lnSpc>
              <a:defRPr lang="ru-RU">
                <a:solidFill>
                  <a:schemeClr val="accent6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0" name="Изображение 2" descr="preencoded.png">
            <a:extLst>
              <a:ext uri="{FF2B5EF4-FFF2-40B4-BE49-F238E27FC236}">
                <a16:creationId xmlns=""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1" name="Текст 2">
            <a:extLst>
              <a:ext uri="{FF2B5EF4-FFF2-40B4-BE49-F238E27FC236}">
                <a16:creationId xmlns=""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2" name="Текст 4">
            <a:extLst>
              <a:ext uri="{FF2B5EF4-FFF2-40B4-BE49-F238E27FC236}">
                <a16:creationId xmlns=""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МММ ГГГГ</a:t>
            </a:r>
          </a:p>
        </p:txBody>
      </p:sp>
      <p:sp>
        <p:nvSpPr>
          <p:cNvPr id="36" name="Текст 51">
            <a:extLst>
              <a:ext uri="{FF2B5EF4-FFF2-40B4-BE49-F238E27FC236}">
                <a16:creationId xmlns=""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7" name="Текст 51">
            <a:extLst>
              <a:ext uri="{FF2B5EF4-FFF2-40B4-BE49-F238E27FC236}">
                <a16:creationId xmlns=""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8" name="Текст 51">
            <a:extLst>
              <a:ext uri="{FF2B5EF4-FFF2-40B4-BE49-F238E27FC236}">
                <a16:creationId xmlns=""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9" name="Текст 51">
            <a:extLst>
              <a:ext uri="{FF2B5EF4-FFF2-40B4-BE49-F238E27FC236}">
                <a16:creationId xmlns=""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0" name="Текст 51">
            <a:extLst>
              <a:ext uri="{FF2B5EF4-FFF2-40B4-BE49-F238E27FC236}">
                <a16:creationId xmlns=""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rtlCol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>
            <a:extLst>
              <a:ext uri="{FF2B5EF4-FFF2-40B4-BE49-F238E27FC236}">
                <a16:creationId xmlns=""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11" name="Изображение 0" descr="preencoded.png">
            <a:extLst>
              <a:ext uri="{FF2B5EF4-FFF2-40B4-BE49-F238E27FC236}">
                <a16:creationId xmlns=""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3" name="Изображение 1" descr="preencoded.png">
            <a:extLst>
              <a:ext uri="{FF2B5EF4-FFF2-40B4-BE49-F238E27FC236}">
                <a16:creationId xmlns=""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Полилиния: фигура 38">
            <a:extLst>
              <a:ext uri="{FF2B5EF4-FFF2-40B4-BE49-F238E27FC236}">
                <a16:creationId xmlns=""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7" name="Изображение 5" descr="preencoded.png">
            <a:extLst>
              <a:ext uri="{FF2B5EF4-FFF2-40B4-BE49-F238E27FC236}">
                <a16:creationId xmlns=""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9" name="Изображение 6" descr="preencoded.png">
            <a:extLst>
              <a:ext uri="{FF2B5EF4-FFF2-40B4-BE49-F238E27FC236}">
                <a16:creationId xmlns=""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ru-RU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rtlCol="0" anchor="t">
            <a:noAutofit/>
          </a:bodyPr>
          <a:lstStyle>
            <a:lvl1pPr marL="0" indent="0">
              <a:spcBef>
                <a:spcPts val="0"/>
              </a:spcBef>
              <a:buNone/>
              <a:defRPr lang="ru-RU"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6" name="Текст 2">
            <a:extLst>
              <a:ext uri="{FF2B5EF4-FFF2-40B4-BE49-F238E27FC236}">
                <a16:creationId xmlns=""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4" name="Рисунок 62">
            <a:extLst>
              <a:ext uri="{FF2B5EF4-FFF2-40B4-BE49-F238E27FC236}">
                <a16:creationId xmlns=""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52" name="Текст 51">
            <a:extLst>
              <a:ext uri="{FF2B5EF4-FFF2-40B4-BE49-F238E27FC236}">
                <a16:creationId xmlns=""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9" name="Текст 4">
            <a:extLst>
              <a:ext uri="{FF2B5EF4-FFF2-40B4-BE49-F238E27FC236}">
                <a16:creationId xmlns=""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6" name="Рисунок 62">
            <a:extLst>
              <a:ext uri="{FF2B5EF4-FFF2-40B4-BE49-F238E27FC236}">
                <a16:creationId xmlns=""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0" name="Текст 51">
            <a:extLst>
              <a:ext uri="{FF2B5EF4-FFF2-40B4-BE49-F238E27FC236}">
                <a16:creationId xmlns=""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0" name="Текст 4">
            <a:extLst>
              <a:ext uri="{FF2B5EF4-FFF2-40B4-BE49-F238E27FC236}">
                <a16:creationId xmlns=""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rtlCol="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ru-RU"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5" name="Рисунок 62">
            <a:extLst>
              <a:ext uri="{FF2B5EF4-FFF2-40B4-BE49-F238E27FC236}">
                <a16:creationId xmlns=""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lang="ru-RU" sz="9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61" name="Текст 51">
            <a:extLst>
              <a:ext uri="{FF2B5EF4-FFF2-40B4-BE49-F238E27FC236}">
                <a16:creationId xmlns=""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rtlCol="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lang="ru-RU" sz="15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вод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Изображение 2" descr="preencoded.png">
            <a:extLst>
              <a:ext uri="{FF2B5EF4-FFF2-40B4-BE49-F238E27FC236}">
                <a16:creationId xmlns=""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5" name="Изображение 3" descr="preencoded.png">
            <a:extLst>
              <a:ext uri="{FF2B5EF4-FFF2-40B4-BE49-F238E27FC236}">
                <a16:creationId xmlns=""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6" name="Изображение 4" descr="preencoded.png">
            <a:extLst>
              <a:ext uri="{FF2B5EF4-FFF2-40B4-BE49-F238E27FC236}">
                <a16:creationId xmlns=""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3" name="Изображение 7" descr="preencoded.png">
            <a:extLst>
              <a:ext uri="{FF2B5EF4-FFF2-40B4-BE49-F238E27FC236}">
                <a16:creationId xmlns=""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21" name="Изображение 2" descr="preencoded.png">
            <a:extLst>
              <a:ext uri="{FF2B5EF4-FFF2-40B4-BE49-F238E27FC236}">
                <a16:creationId xmlns=""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Изображение 2" descr="preencoded.png">
            <a:extLst>
              <a:ext uri="{FF2B5EF4-FFF2-40B4-BE49-F238E27FC236}">
                <a16:creationId xmlns=""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 b="1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 rtlCol="0">
            <a:noAutofit/>
          </a:bodyPr>
          <a:lstStyle>
            <a:lvl1pPr marL="0" indent="0">
              <a:buNone/>
              <a:defRPr lang="ru-RU" sz="1500"/>
            </a:lvl1pPr>
            <a:lvl2pPr>
              <a:defRPr lang="ru-RU" sz="1500"/>
            </a:lvl2pPr>
            <a:lvl3pPr>
              <a:defRPr lang="ru-RU" sz="1500"/>
            </a:lvl3pPr>
            <a:lvl4pPr>
              <a:defRPr lang="ru-RU" sz="1500"/>
            </a:lvl4pPr>
            <a:lvl5pPr>
              <a:defRPr lang="ru-RU" sz="15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ключение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 12">
            <a:extLst>
              <a:ext uri="{FF2B5EF4-FFF2-40B4-BE49-F238E27FC236}">
                <a16:creationId xmlns=""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олилиния: фигура 18" descr="preencoded.png">
            <a:extLst>
              <a:ext uri="{FF2B5EF4-FFF2-40B4-BE49-F238E27FC236}">
                <a16:creationId xmlns=""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9" name="Изображение 2" descr="preencoded.png">
            <a:extLst>
              <a:ext uri="{FF2B5EF4-FFF2-40B4-BE49-F238E27FC236}">
                <a16:creationId xmlns=""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rtlCol="0" anchor="ctr">
            <a:noAutofit/>
          </a:bodyPr>
          <a:lstStyle>
            <a:lvl1pPr algn="l">
              <a:defRPr lang="ru-RU" sz="440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 rtlCol="0">
            <a:noAutofit/>
          </a:bodyPr>
          <a:lstStyle>
            <a:lvl1pPr marL="0" indent="0" algn="l">
              <a:spcBef>
                <a:spcPts val="576"/>
              </a:spcBef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 rtl="0"/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Изображение 0" descr="preencoded.png">
            <a:extLst>
              <a:ext uri="{FF2B5EF4-FFF2-40B4-BE49-F238E27FC236}">
                <a16:creationId xmlns=""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1" name="Изображение 1" descr="preencoded.png">
            <a:extLst>
              <a:ext uri="{FF2B5EF4-FFF2-40B4-BE49-F238E27FC236}">
                <a16:creationId xmlns=""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Полилиния: фигура 12">
            <a:extLst>
              <a:ext uri="{FF2B5EF4-FFF2-40B4-BE49-F238E27FC236}">
                <a16:creationId xmlns=""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15" name="Изображение 5" descr="preencoded.png">
            <a:extLst>
              <a:ext uri="{FF2B5EF4-FFF2-40B4-BE49-F238E27FC236}">
                <a16:creationId xmlns=""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pic>
        <p:nvPicPr>
          <p:cNvPr id="17" name="Изображение 6" descr="preencoded.png">
            <a:extLst>
              <a:ext uri="{FF2B5EF4-FFF2-40B4-BE49-F238E27FC236}">
                <a16:creationId xmlns=""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  <p:sp>
        <p:nvSpPr>
          <p:cNvPr id="18" name="Заголовок 19">
            <a:extLst>
              <a:ext uri="{FF2B5EF4-FFF2-40B4-BE49-F238E27FC236}">
                <a16:creationId xmlns=""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19" name="Объект 3">
            <a:extLst>
              <a:ext uri="{FF2B5EF4-FFF2-40B4-BE49-F238E27FC236}">
                <a16:creationId xmlns=""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20" name="Объект 5">
            <a:extLst>
              <a:ext uri="{FF2B5EF4-FFF2-40B4-BE49-F238E27FC236}">
                <a16:creationId xmlns=""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 rtlCol="0">
            <a:noAutofit/>
          </a:bodyPr>
          <a:lstStyle>
            <a:lvl1pPr>
              <a:defRPr lang="ru-RU" sz="1500"/>
            </a:lvl1pPr>
            <a:lvl2pPr>
              <a:defRPr lang="ru-RU" sz="1300"/>
            </a:lvl2pPr>
            <a:lvl3pPr>
              <a:defRPr lang="ru-RU" sz="12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 6">
            <a:extLst>
              <a:ext uri="{FF2B5EF4-FFF2-40B4-BE49-F238E27FC236}">
                <a16:creationId xmlns=""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: Фигура 5">
            <a:extLst>
              <a:ext uri="{FF2B5EF4-FFF2-40B4-BE49-F238E27FC236}">
                <a16:creationId xmlns=""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=""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=""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RU"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вест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Полилиния 7">
              <a:extLst>
                <a:ext uri="{FF2B5EF4-FFF2-40B4-BE49-F238E27FC236}">
                  <a16:creationId xmlns=""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8" name="Полилиния 6">
              <a:extLst>
                <a:ext uri="{FF2B5EF4-FFF2-40B4-BE49-F238E27FC236}">
                  <a16:creationId xmlns=""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Полилиния 7">
              <a:extLst>
                <a:ext uri="{FF2B5EF4-FFF2-40B4-BE49-F238E27FC236}">
                  <a16:creationId xmlns=""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  <p:sp>
          <p:nvSpPr>
            <p:cNvPr id="11" name="Полилиния 6">
              <a:extLst>
                <a:ext uri="{FF2B5EF4-FFF2-40B4-BE49-F238E27FC236}">
                  <a16:creationId xmlns=""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</a:lstStyle>
            <a:p>
              <a:pPr rtl="0"/>
              <a:endParaRPr lang="ru-RU" dirty="0"/>
            </a:p>
          </p:txBody>
        </p:sp>
      </p:grpSp>
      <p:sp>
        <p:nvSpPr>
          <p:cNvPr id="14" name="Изображение 2" descr="preencoded.png">
            <a:extLst>
              <a:ext uri="{FF2B5EF4-FFF2-40B4-BE49-F238E27FC236}">
                <a16:creationId xmlns=""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ru-RU" sz="2400"/>
            </a:lvl1pPr>
            <a:lvl2pPr marL="347472">
              <a:lnSpc>
                <a:spcPct val="150000"/>
              </a:lnSpc>
              <a:spcBef>
                <a:spcPts val="0"/>
              </a:spcBef>
              <a:defRPr lang="ru-RU" sz="2000"/>
            </a:lvl2pPr>
            <a:lvl3pPr marL="685800">
              <a:lnSpc>
                <a:spcPct val="150000"/>
              </a:lnSpc>
              <a:spcBef>
                <a:spcPts val="0"/>
              </a:spcBef>
              <a:defRPr lang="ru-RU" sz="1800"/>
            </a:lvl3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=""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lang="ru-RU" sz="32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 anchor="t"/>
          <a:lstStyle>
            <a:lvl1pPr marL="0" indent="0">
              <a:buNone/>
              <a:defRPr lang="ru-RU" sz="32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 rtl="0"/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Введ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=""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=""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 rtlCol="0">
            <a:noAutofit/>
          </a:bodyPr>
          <a:lstStyle>
            <a:lvl1pPr algn="l">
              <a:lnSpc>
                <a:spcPct val="100000"/>
              </a:lnSpc>
              <a:defRPr lang="ru-RU" b="1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 rtlCol="0">
            <a:noAutofit/>
          </a:bodyPr>
          <a:lstStyle>
            <a:lvl1pPr marL="0" indent="0">
              <a:buNone/>
              <a:defRPr lang="ru-RU" sz="1500"/>
            </a:lvl1pPr>
            <a:lvl2pPr>
              <a:defRPr lang="ru-RU" sz="1500"/>
            </a:lvl2pPr>
            <a:lvl3pPr>
              <a:defRPr lang="ru-RU" sz="1500"/>
            </a:lvl3pPr>
            <a:lvl4pPr>
              <a:defRPr lang="ru-RU" sz="1500"/>
            </a:lvl4pPr>
            <a:lvl5pPr>
              <a:defRPr lang="ru-RU" sz="15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Заголовок презентации</a:t>
            </a:r>
          </a:p>
        </p:txBody>
      </p:sp>
      <p:sp>
        <p:nvSpPr>
          <p:cNvPr id="6" name="Номер слайда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=""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: Фигура 33">
            <a:extLst>
              <a:ext uri="{FF2B5EF4-FFF2-40B4-BE49-F238E27FC236}">
                <a16:creationId xmlns=""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Полилиния: Фигура 45">
            <a:extLst>
              <a:ext uri="{FF2B5EF4-FFF2-40B4-BE49-F238E27FC236}">
                <a16:creationId xmlns=""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3" name="Полилиния: Фигура 42">
            <a:extLst>
              <a:ext uri="{FF2B5EF4-FFF2-40B4-BE49-F238E27FC236}">
                <a16:creationId xmlns=""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9" name="Полилиния: Фигура 48">
            <a:extLst>
              <a:ext uri="{FF2B5EF4-FFF2-40B4-BE49-F238E27FC236}">
                <a16:creationId xmlns=""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Полилиния: Фигура 39">
            <a:extLst>
              <a:ext uri="{FF2B5EF4-FFF2-40B4-BE49-F238E27FC236}">
                <a16:creationId xmlns=""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олилиния: Фигура 36">
            <a:extLst>
              <a:ext uri="{FF2B5EF4-FFF2-40B4-BE49-F238E27FC236}">
                <a16:creationId xmlns=""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ru-RU"/>
            </a:defPPr>
          </a:lstStyle>
          <a:p>
            <a:pPr lvl="0"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lang="ru-RU" sz="4400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 rtlCol="0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2400">
                <a:solidFill>
                  <a:schemeClr val="accent6"/>
                </a:solidFill>
              </a:defRPr>
            </a:lvl1pPr>
            <a:lvl2pPr marL="457200" indent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олилиния: фигура 29">
            <a:extLst>
              <a:ext uri="{FF2B5EF4-FFF2-40B4-BE49-F238E27FC236}">
                <a16:creationId xmlns=""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 rtlCol="0">
            <a:noAutofit/>
          </a:bodyPr>
          <a:lstStyle>
            <a:lvl1pPr>
              <a:defRPr lang="ru-RU" sz="18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: фигура 27">
            <a:extLst>
              <a:ext uri="{FF2B5EF4-FFF2-40B4-BE49-F238E27FC236}">
                <a16:creationId xmlns=""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lvl="0" rt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 rtlCol="0">
            <a:noAutofit/>
          </a:bodyPr>
          <a:lstStyle>
            <a:lvl1pPr>
              <a:defRPr lang="ru-RU" sz="1800"/>
            </a:lvl1pPr>
            <a:lvl2pPr>
              <a:defRPr lang="ru-RU" sz="1600"/>
            </a:lvl2pPr>
            <a:lvl3pPr>
              <a:defRPr lang="ru-RU" sz="1400"/>
            </a:lvl3pPr>
            <a:lvl4pPr>
              <a:defRPr lang="ru-RU" sz="1200"/>
            </a:lvl4pPr>
            <a:lvl5pPr>
              <a:defRPr lang="ru-RU" sz="1200"/>
            </a:lvl5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 rtlCol="0">
            <a:noAutofit/>
          </a:bodyPr>
          <a:lstStyle>
            <a:lvl1pPr algn="l">
              <a:lnSpc>
                <a:spcPct val="100000"/>
              </a:lnSpc>
              <a:defRPr lang="ru-RU"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57" name="Текст 54">
            <a:extLst>
              <a:ext uri="{FF2B5EF4-FFF2-40B4-BE49-F238E27FC236}">
                <a16:creationId xmlns=""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ru-RU" sz="10000" b="1"/>
            </a:lvl1pPr>
          </a:lstStyle>
          <a:p>
            <a:pPr lvl="0" rtl="0"/>
            <a:r>
              <a:rPr lang="ru-RU"/>
              <a:t>"</a:t>
            </a:r>
          </a:p>
        </p:txBody>
      </p:sp>
      <p:sp>
        <p:nvSpPr>
          <p:cNvPr id="55" name="Текст 54">
            <a:extLst>
              <a:ext uri="{FF2B5EF4-FFF2-40B4-BE49-F238E27FC236}">
                <a16:creationId xmlns=""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lang="ru-RU" sz="2400"/>
            </a:lvl1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6" name="Текст 54">
            <a:extLst>
              <a:ext uri="{FF2B5EF4-FFF2-40B4-BE49-F238E27FC236}">
                <a16:creationId xmlns=""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 rtlCol="0">
            <a:noAutofit/>
          </a:bodyPr>
          <a:lstStyle>
            <a:lvl1pPr marL="0" indent="0">
              <a:buNone/>
              <a:defRPr lang="ru-RU" sz="10000" b="1"/>
            </a:lvl1pPr>
          </a:lstStyle>
          <a:p>
            <a:pPr lvl="0" rtl="0"/>
            <a:r>
              <a:rPr lang="ru-RU"/>
              <a:t>"</a:t>
            </a:r>
          </a:p>
        </p:txBody>
      </p:sp>
      <p:sp>
        <p:nvSpPr>
          <p:cNvPr id="32" name="Изображение 1" descr="preencoded.png">
            <a:extLst>
              <a:ext uri="{FF2B5EF4-FFF2-40B4-BE49-F238E27FC236}">
                <a16:creationId xmlns=""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53" name="Полилиния: фигура 52">
            <a:extLst>
              <a:ext uri="{FF2B5EF4-FFF2-40B4-BE49-F238E27FC236}">
                <a16:creationId xmlns=""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3" name="Изображение 4" descr="preencoded.png">
            <a:extLst>
              <a:ext uri="{FF2B5EF4-FFF2-40B4-BE49-F238E27FC236}">
                <a16:creationId xmlns=""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29" name="Полилиния 70">
            <a:extLst>
              <a:ext uri="{FF2B5EF4-FFF2-40B4-BE49-F238E27FC236}">
                <a16:creationId xmlns=""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31" name="Полилиния 70">
            <a:extLst>
              <a:ext uri="{FF2B5EF4-FFF2-40B4-BE49-F238E27FC236}">
                <a16:creationId xmlns=""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dirty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ru-RU"/>
            </a:defPPr>
          </a:lstStyle>
          <a:p>
            <a:pPr algn="ctr" rtl="0"/>
            <a:endParaRPr lang="ru-RU" sz="45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=""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3" name="Рисунок 16">
            <a:extLst>
              <a:ext uri="{FF2B5EF4-FFF2-40B4-BE49-F238E27FC236}">
                <a16:creationId xmlns=""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2" name="Текст 18">
            <a:extLst>
              <a:ext uri="{FF2B5EF4-FFF2-40B4-BE49-F238E27FC236}">
                <a16:creationId xmlns=""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=""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6" name="Рисунок 16">
            <a:extLst>
              <a:ext uri="{FF2B5EF4-FFF2-40B4-BE49-F238E27FC236}">
                <a16:creationId xmlns=""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5" name="Текст 18">
            <a:extLst>
              <a:ext uri="{FF2B5EF4-FFF2-40B4-BE49-F238E27FC236}">
                <a16:creationId xmlns=""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=""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9" name="Рисунок 16">
            <a:extLst>
              <a:ext uri="{FF2B5EF4-FFF2-40B4-BE49-F238E27FC236}">
                <a16:creationId xmlns=""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8" name="Текст 18">
            <a:extLst>
              <a:ext uri="{FF2B5EF4-FFF2-40B4-BE49-F238E27FC236}">
                <a16:creationId xmlns=""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0" name="Текст 20">
            <a:extLst>
              <a:ext uri="{FF2B5EF4-FFF2-40B4-BE49-F238E27FC236}">
                <a16:creationId xmlns=""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lvl="0" rtl="0"/>
            <a:r>
              <a:rPr lang="ru-RU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 rtlCol="0">
            <a:noAutofit/>
          </a:bodyPr>
          <a:lstStyle>
            <a:lvl1pPr>
              <a:lnSpc>
                <a:spcPct val="100000"/>
              </a:lnSpc>
              <a:defRPr lang="ru-RU"/>
            </a:lvl1pPr>
          </a:lstStyle>
          <a:p>
            <a:pPr rtl="0"/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defPPr>
              <a:defRPr lang="ru-RU"/>
            </a:def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Рисунок 16">
            <a:extLst>
              <a:ext uri="{FF2B5EF4-FFF2-40B4-BE49-F238E27FC236}">
                <a16:creationId xmlns=""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9" name="Текст 18">
            <a:extLst>
              <a:ext uri="{FF2B5EF4-FFF2-40B4-BE49-F238E27FC236}">
                <a16:creationId xmlns=""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=""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10" name="Рисунок 16">
            <a:extLst>
              <a:ext uri="{FF2B5EF4-FFF2-40B4-BE49-F238E27FC236}">
                <a16:creationId xmlns=""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4" name="Текст 18">
            <a:extLst>
              <a:ext uri="{FF2B5EF4-FFF2-40B4-BE49-F238E27FC236}">
                <a16:creationId xmlns=""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15" name="Текст 20">
            <a:extLst>
              <a:ext uri="{FF2B5EF4-FFF2-40B4-BE49-F238E27FC236}">
                <a16:creationId xmlns=""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3" name="Рисунок 16">
            <a:extLst>
              <a:ext uri="{FF2B5EF4-FFF2-40B4-BE49-F238E27FC236}">
                <a16:creationId xmlns=""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2" name="Текст 18">
            <a:extLst>
              <a:ext uri="{FF2B5EF4-FFF2-40B4-BE49-F238E27FC236}">
                <a16:creationId xmlns=""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4" name="Текст 20">
            <a:extLst>
              <a:ext uri="{FF2B5EF4-FFF2-40B4-BE49-F238E27FC236}">
                <a16:creationId xmlns=""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11" name="Рисунок 16">
            <a:extLst>
              <a:ext uri="{FF2B5EF4-FFF2-40B4-BE49-F238E27FC236}">
                <a16:creationId xmlns=""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16" name="Текст 18">
            <a:extLst>
              <a:ext uri="{FF2B5EF4-FFF2-40B4-BE49-F238E27FC236}">
                <a16:creationId xmlns=""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18" name="Текст 20">
            <a:extLst>
              <a:ext uri="{FF2B5EF4-FFF2-40B4-BE49-F238E27FC236}">
                <a16:creationId xmlns=""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6" name="Рисунок 16">
            <a:extLst>
              <a:ext uri="{FF2B5EF4-FFF2-40B4-BE49-F238E27FC236}">
                <a16:creationId xmlns=""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5" name="Текст 18">
            <a:extLst>
              <a:ext uri="{FF2B5EF4-FFF2-40B4-BE49-F238E27FC236}">
                <a16:creationId xmlns=""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27" name="Текст 20">
            <a:extLst>
              <a:ext uri="{FF2B5EF4-FFF2-40B4-BE49-F238E27FC236}">
                <a16:creationId xmlns=""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12" name="Рисунок 16">
            <a:extLst>
              <a:ext uri="{FF2B5EF4-FFF2-40B4-BE49-F238E27FC236}">
                <a16:creationId xmlns=""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0" name="Текст 18">
            <a:extLst>
              <a:ext uri="{FF2B5EF4-FFF2-40B4-BE49-F238E27FC236}">
                <a16:creationId xmlns=""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1" name="Текст 20">
            <a:extLst>
              <a:ext uri="{FF2B5EF4-FFF2-40B4-BE49-F238E27FC236}">
                <a16:creationId xmlns=""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Название</a:t>
            </a:r>
          </a:p>
        </p:txBody>
      </p:sp>
      <p:sp>
        <p:nvSpPr>
          <p:cNvPr id="29" name="Рисунок 16">
            <a:extLst>
              <a:ext uri="{FF2B5EF4-FFF2-40B4-BE49-F238E27FC236}">
                <a16:creationId xmlns=""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28" name="Текст 18">
            <a:extLst>
              <a:ext uri="{FF2B5EF4-FFF2-40B4-BE49-F238E27FC236}">
                <a16:creationId xmlns=""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0" name="Текст 20">
            <a:extLst>
              <a:ext uri="{FF2B5EF4-FFF2-40B4-BE49-F238E27FC236}">
                <a16:creationId xmlns=""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Должность</a:t>
            </a:r>
          </a:p>
        </p:txBody>
      </p:sp>
      <p:sp>
        <p:nvSpPr>
          <p:cNvPr id="13" name="Рисунок 16">
            <a:extLst>
              <a:ext uri="{FF2B5EF4-FFF2-40B4-BE49-F238E27FC236}">
                <a16:creationId xmlns=""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rtlCol="0" anchor="ctr">
            <a:noAutofit/>
          </a:bodyPr>
          <a:lstStyle>
            <a:lvl1pPr marL="0" indent="0" algn="ctr">
              <a:buNone/>
              <a:defRPr lang="ru-RU" sz="1400"/>
            </a:lvl1pPr>
          </a:lstStyle>
          <a:p>
            <a:pPr rtl="0"/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32" name="Текст 18">
            <a:extLst>
              <a:ext uri="{FF2B5EF4-FFF2-40B4-BE49-F238E27FC236}">
                <a16:creationId xmlns=""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rtlCol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lang="ru-RU"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/>
              <a:t>Имя</a:t>
            </a:r>
          </a:p>
        </p:txBody>
      </p:sp>
      <p:sp>
        <p:nvSpPr>
          <p:cNvPr id="33" name="Текст 20">
            <a:extLst>
              <a:ext uri="{FF2B5EF4-FFF2-40B4-BE49-F238E27FC236}">
                <a16:creationId xmlns=""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lang="ru-RU" sz="1200" spc="20" baseline="0"/>
            </a:lvl1pPr>
          </a:lstStyle>
          <a:p>
            <a:pPr lvl="0" rtl="0"/>
            <a:r>
              <a:rPr lang="ru-RU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ru-RU"/>
            </a:def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</a:lstStyle>
          <a:p>
            <a:pPr lvl="0" rtl="0"/>
            <a:r>
              <a:rPr lang="ru-RU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ru-RU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ru-RU"/>
              <a:t>Заголовок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ru-RU"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fld id="{48F63A3B-78C7-47BE-AE5E-E10140E0464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lang="ru-RU"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lang="ru-RU"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cs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udoba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biouroki.ru/crosswor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interacty.me/ru/educ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joyteka.com/ru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progif.ru/photo-collag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voicebot.s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play.myquiz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31DDF4-2F7B-4BF1-8CB2-68C80A20B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2407" y="1206061"/>
            <a:ext cx="5634376" cy="1225296"/>
          </a:xfrm>
        </p:spPr>
        <p:txBody>
          <a:bodyPr/>
          <a:lstStyle/>
          <a:p>
            <a:r>
              <a:rPr lang="ru-RU" dirty="0" smtClean="0"/>
              <a:t>ЦОС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BDE9A4D-1DAA-4F5D-92E1-5EDF2A4E0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5356" y="2736970"/>
            <a:ext cx="5008478" cy="2658259"/>
          </a:xfrm>
        </p:spPr>
        <p:txBody>
          <a:bodyPr/>
          <a:lstStyle/>
          <a:p>
            <a:r>
              <a:rPr lang="ru-RU" sz="3600" b="1" dirty="0" smtClean="0"/>
              <a:t>Подборка российских сервисов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075291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657311-0BF7-49BF-9570-95D3C869C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19" y="225868"/>
            <a:ext cx="11497293" cy="768096"/>
          </a:xfrm>
        </p:spPr>
        <p:txBody>
          <a:bodyPr/>
          <a:lstStyle/>
          <a:p>
            <a:r>
              <a:rPr lang="en-US" sz="3600" dirty="0" err="1" smtClean="0"/>
              <a:t>Supa</a:t>
            </a:r>
            <a:r>
              <a:rPr lang="en-US" sz="3600" dirty="0" smtClean="0"/>
              <a:t>  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</a:rPr>
              <a:t>https</a:t>
            </a:r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://supa.ru/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6174D85-569D-4C5B-8100-22175F5B41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172"/>
          <a:stretch/>
        </p:blipFill>
        <p:spPr>
          <a:xfrm>
            <a:off x="5000248" y="1282027"/>
            <a:ext cx="6983205" cy="4894184"/>
          </a:xfrm>
          <a:prstGeom prst="rect">
            <a:avLst/>
          </a:prstGeom>
        </p:spPr>
      </p:pic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65619" y="1137648"/>
            <a:ext cx="4567111" cy="5182941"/>
          </a:xfrm>
        </p:spPr>
        <p:txBody>
          <a:bodyPr/>
          <a:lstStyle/>
          <a:p>
            <a:r>
              <a:rPr lang="ru-RU" sz="2600" dirty="0"/>
              <a:t>Создание профессиональных дизайнов без навыков: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dirty="0"/>
              <a:t>контента для </a:t>
            </a:r>
            <a:r>
              <a:rPr lang="ru-RU" sz="2600" dirty="0" err="1"/>
              <a:t>соцсетей</a:t>
            </a:r>
            <a:r>
              <a:rPr lang="ru-RU" sz="2600" dirty="0"/>
              <a:t>, картинок (коллажи, логотипы,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dirty="0"/>
              <a:t>обложки для видео или сообщества VK), документов,</a:t>
            </a:r>
            <a:r>
              <a:rPr lang="ru-RU" sz="2600" dirty="0"/>
              <a:t/>
            </a:r>
            <a:br>
              <a:rPr lang="ru-RU" sz="2600" dirty="0"/>
            </a:br>
            <a:r>
              <a:rPr lang="ru-RU" sz="2600" dirty="0"/>
              <a:t>презентаций, макетов для печатной продукции, видео </a:t>
            </a:r>
            <a:r>
              <a:rPr lang="ru-RU" sz="2600" dirty="0" smtClean="0"/>
              <a:t>и</a:t>
            </a:r>
            <a:r>
              <a:rPr lang="en-US" sz="2600" dirty="0" smtClean="0"/>
              <a:t> </a:t>
            </a:r>
            <a:r>
              <a:rPr lang="ru-RU" sz="2600" dirty="0" smtClean="0"/>
              <a:t>др.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150131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206" y="233573"/>
            <a:ext cx="11735120" cy="1033753"/>
          </a:xfrm>
        </p:spPr>
        <p:txBody>
          <a:bodyPr/>
          <a:lstStyle/>
          <a:p>
            <a:r>
              <a:rPr lang="ru-RU" dirty="0" err="1"/>
              <a:t>Core</a:t>
            </a:r>
            <a:r>
              <a:rPr lang="ru-RU" dirty="0"/>
              <a:t> </a:t>
            </a:r>
            <a:r>
              <a:rPr lang="ru-RU" dirty="0" smtClean="0"/>
              <a:t>      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https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://coreapp.ai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/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206" y="1262672"/>
            <a:ext cx="4339710" cy="4287895"/>
          </a:xfrm>
        </p:spPr>
        <p:txBody>
          <a:bodyPr/>
          <a:lstStyle/>
          <a:p>
            <a:r>
              <a:rPr lang="ru-RU" sz="2800" dirty="0"/>
              <a:t>Платформа для создания дистанционных </a:t>
            </a:r>
            <a:r>
              <a:rPr lang="ru-RU" sz="2800" dirty="0" smtClean="0"/>
              <a:t>уроков, викторин. </a:t>
            </a:r>
            <a:r>
              <a:rPr lang="ru-RU" sz="2800" dirty="0"/>
              <a:t>Бесплатно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неограниченное количество уроков. </a:t>
            </a:r>
            <a:r>
              <a:rPr lang="ru-RU" sz="2800" dirty="0"/>
              <a:t>Требуется регистрация,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есть авторизация через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err="1" smtClean="0"/>
              <a:t>Google</a:t>
            </a:r>
            <a:r>
              <a:rPr lang="ru-RU" sz="2800" dirty="0" smtClean="0"/>
              <a:t>.</a:t>
            </a:r>
            <a:endParaRPr lang="ru-RU" sz="2800" dirty="0"/>
          </a:p>
          <a:p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751" t="12336" r="50000" b="6963"/>
          <a:stretch/>
        </p:blipFill>
        <p:spPr>
          <a:xfrm>
            <a:off x="5085347" y="1082842"/>
            <a:ext cx="6354277" cy="5063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5830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6A0F60-DE62-4AB0-848E-066692498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31" y="269657"/>
            <a:ext cx="11896788" cy="768096"/>
          </a:xfrm>
        </p:spPr>
        <p:txBody>
          <a:bodyPr/>
          <a:lstStyle/>
          <a:p>
            <a:r>
              <a:rPr lang="ru-RU" sz="4000" dirty="0" err="1">
                <a:hlinkClick r:id="rId2"/>
              </a:rPr>
              <a:t>Удоба</a:t>
            </a:r>
            <a:r>
              <a:rPr lang="ru-RU" sz="4000" dirty="0">
                <a:hlinkClick r:id="rId2"/>
              </a:rPr>
              <a:t> - бесплатный конструктор образовательных ресурсов (udoba.org)</a:t>
            </a:r>
            <a:endParaRPr lang="ru-RU" sz="4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13F929F-7329-4C29-AC34-D9C0D2A764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83" r="21765" b="3819"/>
          <a:stretch/>
        </p:blipFill>
        <p:spPr>
          <a:xfrm>
            <a:off x="4346448" y="1597062"/>
            <a:ext cx="7927759" cy="52609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588" y="2309336"/>
            <a:ext cx="378619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Конструктор и хостинг открытых образовательных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ресурсов </a:t>
            </a:r>
            <a:r>
              <a:rPr lang="ru-RU" sz="2400" b="1" dirty="0" smtClean="0"/>
              <a:t>для </a:t>
            </a:r>
            <a:r>
              <a:rPr lang="ru-RU" sz="2400" b="1" dirty="0"/>
              <a:t>создания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персональной электронной библиотеки и интерактивного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контента.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Позволяет создавать задания очень разнообразного и интересного формата.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325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D8BEA8-B2DC-402E-9CA0-26174A125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20" y="197104"/>
            <a:ext cx="10298807" cy="768096"/>
          </a:xfrm>
        </p:spPr>
        <p:txBody>
          <a:bodyPr/>
          <a:lstStyle/>
          <a:p>
            <a:r>
              <a:rPr lang="ru-RU" dirty="0">
                <a:hlinkClick r:id="rId2"/>
              </a:rPr>
              <a:t>Кроссворды по биологии (biouroki.ru)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53884CC-6AD1-4B8D-8D33-A863A19D2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452" y="2129327"/>
            <a:ext cx="6110728" cy="2762269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D5320DFC-CDC8-4B44-BAFE-2A141184C4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24624" y="1069782"/>
            <a:ext cx="6751965" cy="4771726"/>
          </a:xfrm>
        </p:spPr>
      </p:pic>
    </p:spTree>
    <p:extLst>
      <p:ext uri="{BB962C8B-B14F-4D97-AF65-F5344CB8AC3E}">
        <p14:creationId xmlns:p14="http://schemas.microsoft.com/office/powerpoint/2010/main" val="4229004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0D5F1B-63DA-4D00-9E06-E557227E6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74" y="234745"/>
            <a:ext cx="11908625" cy="768096"/>
          </a:xfrm>
        </p:spPr>
        <p:txBody>
          <a:bodyPr/>
          <a:lstStyle/>
          <a:p>
            <a:r>
              <a:rPr lang="ru-RU" sz="4000" dirty="0" err="1">
                <a:hlinkClick r:id="rId2"/>
              </a:rPr>
              <a:t>Interacty</a:t>
            </a:r>
            <a:r>
              <a:rPr lang="ru-RU" sz="4000" dirty="0">
                <a:hlinkClick r:id="rId2"/>
              </a:rPr>
              <a:t> </a:t>
            </a:r>
            <a:r>
              <a:rPr lang="ru-RU" sz="4000" dirty="0" smtClean="0">
                <a:hlinkClick r:id="rId2"/>
              </a:rPr>
              <a:t>   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hlinkClick r:id="rId2"/>
              </a:rPr>
              <a:t>https://interacty.me/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/>
            </a:r>
            <a:br>
              <a:rPr lang="ru-RU" sz="4000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</a:br>
            <a:r>
              <a:rPr lang="ru-RU" sz="4000" b="0" u="sng" dirty="0" smtClean="0">
                <a:latin typeface="+mn-lt"/>
                <a:hlinkClick r:id="rId2"/>
              </a:rPr>
              <a:t>Создавайте </a:t>
            </a:r>
            <a:r>
              <a:rPr lang="ru-RU" sz="4000" b="0" u="sng" dirty="0">
                <a:latin typeface="+mn-lt"/>
                <a:hlinkClick r:id="rId2"/>
              </a:rPr>
              <a:t>игры и интерактивные уроки, которые нравятся ученикам. </a:t>
            </a:r>
            <a:endParaRPr lang="ru-RU" sz="4000" b="0" u="sng" dirty="0"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7122B35-0FD3-429C-AABF-39DB45473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601" y="2317072"/>
            <a:ext cx="6385388" cy="45409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019BA7C-E194-484C-9E75-FC2321318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74" y="2243610"/>
            <a:ext cx="7031993" cy="414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910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EBADE40-AA57-4FC5-A737-B2BDEA1D3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187043"/>
            <a:ext cx="5693664" cy="768096"/>
          </a:xfrm>
        </p:spPr>
        <p:txBody>
          <a:bodyPr/>
          <a:lstStyle/>
          <a:p>
            <a:r>
              <a:rPr lang="ru-RU" dirty="0" err="1">
                <a:solidFill>
                  <a:srgbClr val="333333"/>
                </a:solidFill>
                <a:ea typeface="STXihei" panose="02010600040101010101" pitchFamily="2" charset="-122"/>
              </a:rPr>
              <a:t>FlikTop</a:t>
            </a:r>
            <a:r>
              <a:rPr lang="ru-RU" dirty="0">
                <a:solidFill>
                  <a:srgbClr val="333333"/>
                </a:solidFill>
                <a:ea typeface="STXihei" panose="02010600040101010101" pitchFamily="2" charset="-122"/>
              </a:rPr>
              <a:t> —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98D86B1-3C3E-4B68-B68B-D4B7C5D88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958788"/>
            <a:ext cx="4862122" cy="3782721"/>
          </a:xfrm>
        </p:spPr>
        <p:txBody>
          <a:bodyPr/>
          <a:lstStyle/>
          <a:p>
            <a:pPr algn="l"/>
            <a:r>
              <a:rPr lang="ru-RU" sz="1700" i="0" dirty="0">
                <a:solidFill>
                  <a:srgbClr val="333333"/>
                </a:solidFill>
                <a:effectLst/>
                <a:latin typeface="+mj-lt"/>
                <a:ea typeface="STXihei" panose="02010600040101010101" pitchFamily="2" charset="-122"/>
              </a:rPr>
              <a:t>это российский онлайн-сервис для </a:t>
            </a:r>
            <a:r>
              <a:rPr lang="ru-RU" sz="1700" i="0" dirty="0" smtClean="0">
                <a:solidFill>
                  <a:srgbClr val="333333"/>
                </a:solidFill>
                <a:effectLst/>
                <a:latin typeface="+mj-lt"/>
                <a:ea typeface="STXihei" panose="02010600040101010101" pitchFamily="2" charset="-122"/>
              </a:rPr>
              <a:t>использования и создания </a:t>
            </a:r>
            <a:r>
              <a:rPr lang="ru-RU" sz="1700" i="0" dirty="0">
                <a:solidFill>
                  <a:srgbClr val="333333"/>
                </a:solidFill>
                <a:effectLst/>
                <a:latin typeface="+mj-lt"/>
                <a:ea typeface="STXihei" panose="02010600040101010101" pitchFamily="2" charset="-122"/>
              </a:rPr>
              <a:t>разнообразного интерактивного контента. С помощью сервиса </a:t>
            </a:r>
            <a:r>
              <a:rPr lang="ru-RU" sz="1700" i="0" dirty="0" err="1">
                <a:solidFill>
                  <a:srgbClr val="333333"/>
                </a:solidFill>
                <a:effectLst/>
                <a:latin typeface="+mj-lt"/>
                <a:ea typeface="STXihei" panose="02010600040101010101" pitchFamily="2" charset="-122"/>
              </a:rPr>
              <a:t>FlikTop</a:t>
            </a:r>
            <a:r>
              <a:rPr lang="ru-RU" sz="1700" i="0" dirty="0">
                <a:solidFill>
                  <a:srgbClr val="333333"/>
                </a:solidFill>
                <a:effectLst/>
                <a:latin typeface="+mj-lt"/>
                <a:ea typeface="STXihei" panose="02010600040101010101" pitchFamily="2" charset="-122"/>
              </a:rPr>
              <a:t> можно создавать: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700" i="0" dirty="0">
                <a:solidFill>
                  <a:srgbClr val="333333"/>
                </a:solidFill>
                <a:effectLst/>
                <a:latin typeface="+mj-lt"/>
                <a:ea typeface="STXihei" panose="02010600040101010101" pitchFamily="2" charset="-122"/>
              </a:rPr>
              <a:t>тесты,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700" i="0" dirty="0">
                <a:solidFill>
                  <a:srgbClr val="333333"/>
                </a:solidFill>
                <a:effectLst/>
                <a:latin typeface="+mj-lt"/>
                <a:ea typeface="STXihei" panose="02010600040101010101" pitchFamily="2" charset="-122"/>
              </a:rPr>
              <a:t>игры,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700" i="0" dirty="0">
                <a:solidFill>
                  <a:srgbClr val="333333"/>
                </a:solidFill>
                <a:effectLst/>
                <a:latin typeface="+mj-lt"/>
                <a:ea typeface="STXihei" panose="02010600040101010101" pitchFamily="2" charset="-122"/>
              </a:rPr>
              <a:t>коллекции документов,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700" i="0" dirty="0">
                <a:solidFill>
                  <a:srgbClr val="333333"/>
                </a:solidFill>
                <a:effectLst/>
                <a:latin typeface="+mj-lt"/>
                <a:ea typeface="STXihei" panose="02010600040101010101" pitchFamily="2" charset="-122"/>
              </a:rPr>
              <a:t>слайд-шоу и презентации,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700" i="0" dirty="0">
                <a:solidFill>
                  <a:srgbClr val="333333"/>
                </a:solidFill>
                <a:effectLst/>
                <a:latin typeface="+mj-lt"/>
                <a:ea typeface="STXihei" panose="02010600040101010101" pitchFamily="2" charset="-122"/>
              </a:rPr>
              <a:t>текстовые статьи и </a:t>
            </a:r>
            <a:r>
              <a:rPr lang="ru-RU" sz="1700" i="0" dirty="0" err="1">
                <a:solidFill>
                  <a:srgbClr val="333333"/>
                </a:solidFill>
                <a:effectLst/>
                <a:latin typeface="+mj-lt"/>
                <a:ea typeface="STXihei" panose="02010600040101010101" pitchFamily="2" charset="-122"/>
              </a:rPr>
              <a:t>лонгриды</a:t>
            </a:r>
            <a:r>
              <a:rPr lang="ru-RU" sz="1700" i="0" dirty="0">
                <a:solidFill>
                  <a:srgbClr val="333333"/>
                </a:solidFill>
                <a:effectLst/>
                <a:latin typeface="+mj-lt"/>
                <a:ea typeface="STXihei" panose="02010600040101010101" pitchFamily="2" charset="-122"/>
              </a:rPr>
              <a:t> в формате </a:t>
            </a:r>
            <a:r>
              <a:rPr lang="ru-RU" sz="1700" i="0" dirty="0" err="1">
                <a:solidFill>
                  <a:srgbClr val="333333"/>
                </a:solidFill>
                <a:effectLst/>
                <a:latin typeface="+mj-lt"/>
                <a:ea typeface="STXihei" panose="02010600040101010101" pitchFamily="2" charset="-122"/>
              </a:rPr>
              <a:t>сторителлинга</a:t>
            </a:r>
            <a:r>
              <a:rPr lang="ru-RU" sz="1700" i="0" dirty="0">
                <a:solidFill>
                  <a:srgbClr val="333333"/>
                </a:solidFill>
                <a:effectLst/>
                <a:latin typeface="+mj-lt"/>
                <a:ea typeface="STXihei" panose="02010600040101010101" pitchFamily="2" charset="-122"/>
              </a:rPr>
              <a:t>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700" i="0" dirty="0">
                <a:solidFill>
                  <a:srgbClr val="333333"/>
                </a:solidFill>
                <a:effectLst/>
                <a:latin typeface="+mj-lt"/>
                <a:ea typeface="STXihei" panose="02010600040101010101" pitchFamily="2" charset="-122"/>
              </a:rPr>
              <a:t>одностраничные сайты,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700" i="0" dirty="0">
                <a:solidFill>
                  <a:srgbClr val="333333"/>
                </a:solidFill>
                <a:effectLst/>
                <a:latin typeface="+mj-lt"/>
                <a:ea typeface="STXihei" panose="02010600040101010101" pitchFamily="2" charset="-122"/>
              </a:rPr>
              <a:t>интерактивные онлайн-доски,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700" i="0" dirty="0">
                <a:solidFill>
                  <a:srgbClr val="333333"/>
                </a:solidFill>
                <a:effectLst/>
                <a:latin typeface="+mj-lt"/>
                <a:ea typeface="STXihei" panose="02010600040101010101" pitchFamily="2" charset="-122"/>
              </a:rPr>
              <a:t>интерактивные уроки и даже курсы.</a:t>
            </a:r>
          </a:p>
          <a:p>
            <a:endParaRPr lang="ru-RU" sz="1700" dirty="0">
              <a:latin typeface="+mj-lt"/>
              <a:ea typeface="STXihei" panose="02010600040101010101" pitchFamily="2" charset="-12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2A96A8A-9261-4316-A914-F0EBB5C6B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666" y="187043"/>
            <a:ext cx="6437835" cy="648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852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4F7DA9-FA14-43D1-A5E8-59FE5E9C4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5" y="330605"/>
            <a:ext cx="11396087" cy="768096"/>
          </a:xfrm>
        </p:spPr>
        <p:txBody>
          <a:bodyPr/>
          <a:lstStyle/>
          <a:p>
            <a:r>
              <a:rPr lang="en-US" dirty="0" err="1" smtClean="0">
                <a:hlinkClick r:id="rId2"/>
              </a:rPr>
              <a:t>Joyteka</a:t>
            </a:r>
            <a:r>
              <a:rPr lang="ru-RU" dirty="0" smtClean="0"/>
              <a:t> 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ttps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://joyteka.com/ru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C7C306E-2873-41D7-8637-9804E5E7C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753" y="1439786"/>
            <a:ext cx="7111375" cy="4394419"/>
          </a:xfrm>
          <a:prstGeom prst="rect">
            <a:avLst/>
          </a:prstGeom>
        </p:spPr>
      </p:pic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A98D86B1-3C3E-4B68-B68B-D4B7C5D88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6" y="1439786"/>
            <a:ext cx="4362169" cy="5260927"/>
          </a:xfrm>
        </p:spPr>
        <p:txBody>
          <a:bodyPr/>
          <a:lstStyle/>
          <a:p>
            <a:r>
              <a:rPr lang="ru-RU" sz="2800" dirty="0"/>
              <a:t>Образовательная платформа для создания </a:t>
            </a:r>
            <a:r>
              <a:rPr lang="ru-RU" sz="2800" dirty="0" err="1"/>
              <a:t>квестов</a:t>
            </a:r>
            <a:r>
              <a:rPr lang="ru-RU" sz="2800" dirty="0" smtClean="0"/>
              <a:t>, викторин</a:t>
            </a:r>
            <a:r>
              <a:rPr lang="ru-RU" sz="2800" dirty="0"/>
              <a:t>, тестов,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видео с обратной связью</a:t>
            </a:r>
            <a:r>
              <a:rPr lang="ru-RU" sz="2800" dirty="0"/>
              <a:t>, игр </a:t>
            </a:r>
            <a:r>
              <a:rPr lang="ru-RU" sz="2800" dirty="0" smtClean="0"/>
              <a:t>с терминами.</a:t>
            </a:r>
          </a:p>
          <a:p>
            <a:r>
              <a:rPr lang="ru-RU" sz="2800" dirty="0"/>
              <a:t>Бесплатно 20 </a:t>
            </a:r>
            <a:r>
              <a:rPr lang="ru-RU" sz="2800" dirty="0" smtClean="0"/>
              <a:t>уроков.</a:t>
            </a:r>
            <a:endParaRPr lang="ru-RU" sz="2800" dirty="0">
              <a:latin typeface="+mj-lt"/>
              <a:ea typeface="STXihe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1239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285962-7B89-44DD-B0F3-2365F5682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5" y="188561"/>
            <a:ext cx="10605975" cy="2991864"/>
          </a:xfrm>
        </p:spPr>
        <p:txBody>
          <a:bodyPr/>
          <a:lstStyle/>
          <a:p>
            <a:r>
              <a:rPr lang="ru-RU" dirty="0"/>
              <a:t>Фотошоп онлайн - бесплатный фоторедактор на русском 2024 </a:t>
            </a:r>
            <a:br>
              <a:rPr lang="ru-RU" dirty="0"/>
            </a:br>
            <a:r>
              <a:rPr lang="ru-RU" dirty="0"/>
              <a:t>online-fotoshop.ru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6510A59-3190-45ED-90B0-5DC49C98E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287" y="2902379"/>
            <a:ext cx="8075415" cy="376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86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50559F-15BD-4BBB-9F02-85C1B1EAF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560" y="295094"/>
            <a:ext cx="11704439" cy="2661170"/>
          </a:xfrm>
        </p:spPr>
        <p:txBody>
          <a:bodyPr/>
          <a:lstStyle/>
          <a:p>
            <a:r>
              <a:rPr lang="ru-RU" dirty="0" err="1"/>
              <a:t>MyCollages</a:t>
            </a:r>
            <a:r>
              <a:rPr lang="ru-RU" dirty="0"/>
              <a:t>: </a:t>
            </a:r>
            <a:r>
              <a:rPr lang="ru-RU" dirty="0" err="1"/>
              <a:t>Cделать</a:t>
            </a:r>
            <a:r>
              <a:rPr lang="ru-RU" dirty="0"/>
              <a:t> коллаж онлайн бесплатно</a:t>
            </a:r>
            <a:br>
              <a:rPr lang="ru-RU" dirty="0"/>
            </a:br>
            <a:r>
              <a:rPr lang="en-US" dirty="0"/>
              <a:t>mycollages.ru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D9F2C94-2C02-488F-82C2-6C81E65E9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112" y="2273607"/>
            <a:ext cx="8323914" cy="458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8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89D23C-3D46-4BC0-BD7A-7A7334152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17" y="216990"/>
            <a:ext cx="4297502" cy="768096"/>
          </a:xfrm>
        </p:spPr>
        <p:txBody>
          <a:bodyPr/>
          <a:lstStyle/>
          <a:p>
            <a:r>
              <a:rPr lang="ru-RU" dirty="0">
                <a:hlinkClick r:id="rId2"/>
              </a:rPr>
              <a:t>Создать коллаж из фотографий онлайн бесплатно (progif.ru)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2626998-7DFF-4E3D-90F2-7FD8EB6A2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660" y="79816"/>
            <a:ext cx="6714335" cy="6707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9596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638" y="266335"/>
            <a:ext cx="11005769" cy="1549586"/>
          </a:xfrm>
        </p:spPr>
        <p:txBody>
          <a:bodyPr/>
          <a:lstStyle/>
          <a:p>
            <a:r>
              <a:rPr lang="ru-RU" dirty="0"/>
              <a:t>Квестодел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http://kvestodel.ru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/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638" y="1700009"/>
            <a:ext cx="3935269" cy="4919731"/>
          </a:xfrm>
        </p:spPr>
        <p:txBody>
          <a:bodyPr/>
          <a:lstStyle/>
          <a:p>
            <a:r>
              <a:rPr lang="ru-RU" sz="1600" dirty="0"/>
              <a:t>Здесь можно легко сделать </a:t>
            </a:r>
            <a:r>
              <a:rPr lang="ru-RU" sz="1600" dirty="0" smtClean="0"/>
              <a:t>квест </a:t>
            </a:r>
            <a:r>
              <a:rPr lang="ru-RU" sz="1600" dirty="0"/>
              <a:t>для детей и взрослых.</a:t>
            </a:r>
            <a:br>
              <a:rPr lang="ru-RU" sz="1600" dirty="0"/>
            </a:br>
            <a:r>
              <a:rPr lang="ru-RU" sz="1600" dirty="0"/>
              <a:t>1. Выберите в каком виде должны быть головоломки квеста (распечатанные на листочках или отображаемые на экране компьютера).</a:t>
            </a:r>
            <a:br>
              <a:rPr lang="ru-RU" sz="1600" dirty="0"/>
            </a:br>
            <a:r>
              <a:rPr lang="ru-RU" sz="1600" dirty="0"/>
              <a:t>2. Создайте подсказки, введя секретные слова и выбирая для них задания (вы можете это сделать автоматически).</a:t>
            </a:r>
            <a:br>
              <a:rPr lang="ru-RU" sz="1600" dirty="0"/>
            </a:br>
            <a:r>
              <a:rPr lang="ru-RU" sz="1600" dirty="0"/>
              <a:t>3. В последней подсказке поставьте галочку «Это последняя подсказка».</a:t>
            </a:r>
            <a:br>
              <a:rPr lang="ru-RU" sz="1600" dirty="0"/>
            </a:br>
            <a:r>
              <a:rPr lang="ru-RU" sz="1600" dirty="0"/>
              <a:t>4. Перейдите к распечатке или сохранению подсказок квеста.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10581" r="10792" b="7182"/>
          <a:stretch/>
        </p:blipFill>
        <p:spPr>
          <a:xfrm>
            <a:off x="4262907" y="1815921"/>
            <a:ext cx="7768928" cy="4026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5117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3C6345-7531-4555-BA75-924DE59E4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49" y="16042"/>
            <a:ext cx="4198013" cy="5358062"/>
          </a:xfrm>
        </p:spPr>
        <p:txBody>
          <a:bodyPr/>
          <a:lstStyle/>
          <a:p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>Создание форм, опросов, анкет, тестов,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кроссвордов и т.д. 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сервис бесплатный, простой в использовании, требует регистрации</a:t>
            </a: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https://quick.apkpro.ru/ 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1EC04B5-2ECF-4D87-A867-FB3FD0F019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065"/>
          <a:stretch/>
        </p:blipFill>
        <p:spPr>
          <a:xfrm>
            <a:off x="4726141" y="1205832"/>
            <a:ext cx="6766756" cy="5361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D63C6345-7531-4555-BA75-924DE59E4F6D}"/>
              </a:ext>
            </a:extLst>
          </p:cNvPr>
          <p:cNvSpPr txBox="1">
            <a:spLocks/>
          </p:cNvSpPr>
          <p:nvPr/>
        </p:nvSpPr>
        <p:spPr>
          <a:xfrm>
            <a:off x="4198013" y="0"/>
            <a:ext cx="8117305" cy="12058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err="1" smtClean="0"/>
              <a:t>Опросникум</a:t>
            </a:r>
            <a:r>
              <a:rPr lang="ru-RU" dirty="0" smtClean="0"/>
              <a:t> </a:t>
            </a:r>
          </a:p>
          <a:p>
            <a:r>
              <a:rPr lang="ru-RU" sz="2800" dirty="0" smtClean="0"/>
              <a:t>(Школа </a:t>
            </a:r>
            <a:r>
              <a:rPr lang="ru-RU" sz="2800" dirty="0" err="1" smtClean="0"/>
              <a:t>минпросвещения</a:t>
            </a:r>
            <a:r>
              <a:rPr lang="ru-RU" sz="2800" dirty="0" smtClean="0"/>
              <a:t> </a:t>
            </a:r>
            <a:r>
              <a:rPr lang="ru-RU" sz="2800" dirty="0" err="1" smtClean="0"/>
              <a:t>россии</a:t>
            </a:r>
            <a:r>
              <a:rPr lang="ru-RU" sz="2800" dirty="0" smtClean="0"/>
              <a:t>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45809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501" y="345867"/>
            <a:ext cx="11606783" cy="3857165"/>
          </a:xfrm>
        </p:spPr>
        <p:txBody>
          <a:bodyPr/>
          <a:lstStyle/>
          <a:p>
            <a:r>
              <a:rPr lang="ru-RU" dirty="0"/>
              <a:t>Фабрика </a:t>
            </a:r>
            <a:r>
              <a:rPr lang="ru-RU" dirty="0" smtClean="0"/>
              <a:t>кроссвордов</a:t>
            </a:r>
            <a:br>
              <a:rPr lang="ru-RU" dirty="0" smtClean="0"/>
            </a:br>
            <a:r>
              <a:rPr lang="ru-RU" sz="2000" dirty="0" smtClean="0"/>
              <a:t>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https</a:t>
            </a:r>
            <a:r>
              <a:rPr lang="ru-RU" sz="3600" dirty="0">
                <a:solidFill>
                  <a:schemeClr val="accent3">
                    <a:lumMod val="50000"/>
                  </a:schemeClr>
                </a:solidFill>
              </a:rPr>
              <a:t>://puzzlecup.com/crossword-ru/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228" y="1691157"/>
            <a:ext cx="4871667" cy="4881453"/>
          </a:xfrm>
        </p:spPr>
        <p:txBody>
          <a:bodyPr/>
          <a:lstStyle/>
          <a:p>
            <a:r>
              <a:rPr lang="ru-RU" dirty="0" smtClean="0"/>
              <a:t>Позволяет </a:t>
            </a:r>
            <a:r>
              <a:rPr lang="ru-RU" dirty="0"/>
              <a:t>генерировать кроссворд по списку слов </a:t>
            </a:r>
            <a:r>
              <a:rPr lang="ru-RU" dirty="0" smtClean="0"/>
              <a:t>или начертить </a:t>
            </a:r>
            <a:r>
              <a:rPr lang="ru-RU" dirty="0"/>
              <a:t>сетку кроссворда самостоятельно, в том </a:t>
            </a:r>
            <a:r>
              <a:rPr lang="ru-RU" dirty="0" smtClean="0"/>
              <a:t>числе используя </a:t>
            </a:r>
            <a:r>
              <a:rPr lang="ru-RU" dirty="0"/>
              <a:t>слова из предложенного </a:t>
            </a:r>
            <a:r>
              <a:rPr lang="ru-RU" dirty="0" smtClean="0"/>
              <a:t>словаря. Можно </a:t>
            </a:r>
            <a:r>
              <a:rPr lang="ru-RU" dirty="0"/>
              <a:t>работать </a:t>
            </a:r>
            <a:r>
              <a:rPr lang="ru-RU" dirty="0" smtClean="0"/>
              <a:t>без регистрации. Обучающимся можно работать самостоятельно.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01" t="11897" r="50986" b="34814"/>
          <a:stretch/>
        </p:blipFill>
        <p:spPr>
          <a:xfrm>
            <a:off x="5403622" y="1868906"/>
            <a:ext cx="6579968" cy="4275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7541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162" y="185446"/>
            <a:ext cx="10756553" cy="1386679"/>
          </a:xfrm>
        </p:spPr>
        <p:txBody>
          <a:bodyPr/>
          <a:lstStyle/>
          <a:p>
            <a:r>
              <a:rPr lang="ru-RU" dirty="0" err="1"/>
              <a:t>Хрономер</a:t>
            </a:r>
            <a:r>
              <a:rPr lang="ru-RU" dirty="0"/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http://hronomer.ru/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501" y="1572125"/>
            <a:ext cx="4018867" cy="3122168"/>
          </a:xfrm>
        </p:spPr>
        <p:txBody>
          <a:bodyPr/>
          <a:lstStyle/>
          <a:p>
            <a:r>
              <a:rPr lang="ru-RU" dirty="0" smtClean="0"/>
              <a:t>Позволяет </a:t>
            </a:r>
            <a:r>
              <a:rPr lang="ru-RU" dirty="0"/>
              <a:t>определять хронометраж печатного </a:t>
            </a:r>
            <a:r>
              <a:rPr lang="ru-RU" dirty="0" smtClean="0"/>
              <a:t>текста (пользователь </a:t>
            </a:r>
            <a:r>
              <a:rPr lang="ru-RU" dirty="0"/>
              <a:t>вставляет скопированный печатный тест,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сервис показывает сколько времени нужно на </a:t>
            </a:r>
            <a:r>
              <a:rPr lang="ru-RU" dirty="0" smtClean="0"/>
              <a:t>его прочтение). Регистрация </a:t>
            </a:r>
            <a:r>
              <a:rPr lang="ru-RU" dirty="0"/>
              <a:t>не </a:t>
            </a:r>
            <a:r>
              <a:rPr lang="ru-RU" dirty="0" smtClean="0"/>
              <a:t>требуется.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641" t="10801" r="29040" b="16392"/>
          <a:stretch/>
        </p:blipFill>
        <p:spPr>
          <a:xfrm>
            <a:off x="4940969" y="1844842"/>
            <a:ext cx="6625389" cy="4650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8085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79EF420-CBEC-4034-8E60-196118EBE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620" y="366114"/>
            <a:ext cx="11310862" cy="1631361"/>
          </a:xfrm>
        </p:spPr>
        <p:txBody>
          <a:bodyPr/>
          <a:lstStyle/>
          <a:p>
            <a:r>
              <a:rPr lang="ru-RU" dirty="0">
                <a:hlinkClick r:id="rId2"/>
              </a:rPr>
              <a:t>Озвучка текста онлайн, синтезатор речи от </a:t>
            </a:r>
            <a:r>
              <a:rPr lang="ru-RU" dirty="0" err="1">
                <a:hlinkClick r:id="rId2"/>
              </a:rPr>
              <a:t>VoiceBot</a:t>
            </a:r>
            <a:r>
              <a:rPr lang="en-US" dirty="0"/>
              <a:t>.</a:t>
            </a:r>
            <a:r>
              <a:rPr lang="en-US" dirty="0" err="1"/>
              <a:t>su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39B5A88-CCB7-446E-BBA1-9619AABF8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421" y="1899821"/>
            <a:ext cx="7614579" cy="4524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1806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1068"/>
            <a:ext cx="10972800" cy="1515016"/>
          </a:xfrm>
        </p:spPr>
        <p:txBody>
          <a:bodyPr/>
          <a:lstStyle/>
          <a:p>
            <a:r>
              <a:rPr lang="ru-RU" dirty="0"/>
              <a:t>Банк тестов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https://banktestov.ru/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2499" y="1556083"/>
            <a:ext cx="4259500" cy="4957011"/>
          </a:xfrm>
        </p:spPr>
        <p:txBody>
          <a:bodyPr/>
          <a:lstStyle/>
          <a:p>
            <a:r>
              <a:rPr lang="ru-RU" dirty="0" smtClean="0"/>
              <a:t>Содержит </a:t>
            </a:r>
            <a:r>
              <a:rPr lang="ru-RU" dirty="0"/>
              <a:t>готовые тесты и позволяет создавать </a:t>
            </a:r>
            <a:r>
              <a:rPr lang="ru-RU" dirty="0" smtClean="0"/>
              <a:t>свои онлайн-тесты</a:t>
            </a:r>
            <a:r>
              <a:rPr lang="ru-RU" dirty="0"/>
              <a:t>. Всего два типа вопрос – одиночный 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множественный выбор. Есть возможность </a:t>
            </a:r>
            <a:r>
              <a:rPr lang="ru-RU" dirty="0" smtClean="0"/>
              <a:t>добавлять изображения</a:t>
            </a:r>
            <a:r>
              <a:rPr lang="ru-RU" dirty="0"/>
              <a:t>. Нет ограничения по времени. </a:t>
            </a:r>
            <a:r>
              <a:rPr lang="ru-RU" dirty="0" smtClean="0"/>
              <a:t>Позволяет получить </a:t>
            </a:r>
            <a:r>
              <a:rPr lang="ru-RU" dirty="0"/>
              <a:t>аналитику ответов.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956" t="9923" r="35081" b="21656"/>
          <a:stretch/>
        </p:blipFill>
        <p:spPr>
          <a:xfrm>
            <a:off x="5048019" y="1556083"/>
            <a:ext cx="6936359" cy="4684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1102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543" y="249615"/>
            <a:ext cx="11462404" cy="1723564"/>
          </a:xfrm>
        </p:spPr>
        <p:txBody>
          <a:bodyPr/>
          <a:lstStyle/>
          <a:p>
            <a:r>
              <a:rPr lang="ru-RU" dirty="0"/>
              <a:t>Конструктор тестов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https://konstruktortestov.ru/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6082" y="1792063"/>
            <a:ext cx="5040108" cy="4801241"/>
          </a:xfrm>
        </p:spPr>
        <p:txBody>
          <a:bodyPr/>
          <a:lstStyle/>
          <a:p>
            <a:r>
              <a:rPr lang="ru-RU" sz="1800" dirty="0" smtClean="0"/>
              <a:t>Содержит </a:t>
            </a:r>
            <a:r>
              <a:rPr lang="ru-RU" sz="1800" dirty="0"/>
              <a:t>готовые тесты на сообразительность, </a:t>
            </a:r>
            <a:r>
              <a:rPr lang="ru-RU" sz="1800" dirty="0" smtClean="0"/>
              <a:t>IQ, зрение</a:t>
            </a:r>
            <a:r>
              <a:rPr lang="ru-RU" sz="1800" dirty="0"/>
              <a:t>, знания правил дорожного движения, и </a:t>
            </a:r>
            <a:r>
              <a:rPr lang="ru-RU" sz="1800" dirty="0" smtClean="0"/>
              <a:t>т.д. Позволяет </a:t>
            </a:r>
            <a:r>
              <a:rPr lang="ru-RU" sz="1800" dirty="0"/>
              <a:t>создавать простой тест (вопросы: одиночный </a:t>
            </a:r>
            <a:r>
              <a:rPr lang="ru-RU" sz="1800" dirty="0" smtClean="0"/>
              <a:t>и множественный </a:t>
            </a:r>
            <a:r>
              <a:rPr lang="ru-RU" sz="1800" dirty="0"/>
              <a:t>выбор), блиц-тест (при выборе </a:t>
            </a:r>
            <a:r>
              <a:rPr lang="ru-RU" sz="1800" dirty="0" smtClean="0"/>
              <a:t>ответа сразу </a:t>
            </a:r>
            <a:r>
              <a:rPr lang="ru-RU" sz="1800" dirty="0"/>
              <a:t>отображается верный ответ) и тест </a:t>
            </a:r>
            <a:r>
              <a:rPr lang="ru-RU" sz="1800" dirty="0" smtClean="0"/>
              <a:t>личности. Учитель </a:t>
            </a:r>
            <a:r>
              <a:rPr lang="ru-RU" sz="1800" dirty="0"/>
              <a:t>создаёт классы с учениками, </a:t>
            </a:r>
            <a:r>
              <a:rPr lang="ru-RU" sz="1800" dirty="0" smtClean="0"/>
              <a:t>ученикам назначаются </a:t>
            </a:r>
            <a:r>
              <a:rPr lang="ru-RU" sz="1800" dirty="0"/>
              <a:t>логины и пароли. Есть </a:t>
            </a:r>
            <a:r>
              <a:rPr lang="ru-RU" sz="1800" dirty="0" smtClean="0"/>
              <a:t>возможность добавлять </a:t>
            </a:r>
            <a:r>
              <a:rPr lang="ru-RU" sz="1800" dirty="0"/>
              <a:t>изображения. Нет ограничения по </a:t>
            </a:r>
            <a:r>
              <a:rPr lang="ru-RU" sz="1800" dirty="0" smtClean="0"/>
              <a:t>времени. Позволяет </a:t>
            </a:r>
            <a:r>
              <a:rPr lang="ru-RU" sz="1800" dirty="0"/>
              <a:t>получить аналитику </a:t>
            </a:r>
            <a:r>
              <a:rPr lang="ru-RU" sz="1800" dirty="0" smtClean="0"/>
              <a:t>ответов. Требуется регистрация.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9704" r="49753" b="26700"/>
          <a:stretch/>
        </p:blipFill>
        <p:spPr>
          <a:xfrm>
            <a:off x="5329739" y="1792063"/>
            <a:ext cx="6537659" cy="4652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6245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108767-9C10-4C9B-B5FE-BCC3A6585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81" y="4197330"/>
            <a:ext cx="5693664" cy="1725818"/>
          </a:xfrm>
        </p:spPr>
        <p:txBody>
          <a:bodyPr/>
          <a:lstStyle/>
          <a:p>
            <a:r>
              <a:rPr lang="en-US" sz="4800" dirty="0" err="1" smtClean="0">
                <a:hlinkClick r:id="rId2"/>
              </a:rPr>
              <a:t>MyQuiz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sz="3200" dirty="0">
                <a:solidFill>
                  <a:schemeClr val="accent3">
                    <a:lumMod val="50000"/>
                  </a:schemeClr>
                </a:solidFill>
              </a:rPr>
              <a:t>https://myquiz.ru/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95ADEBE-546C-464E-B786-5F9EAD28B2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72" b="5372"/>
          <a:stretch/>
        </p:blipFill>
        <p:spPr>
          <a:xfrm>
            <a:off x="5210326" y="3130410"/>
            <a:ext cx="6981674" cy="3548453"/>
          </a:xfrm>
          <a:prstGeom prst="rect">
            <a:avLst/>
          </a:prstGeom>
        </p:spPr>
      </p:pic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92319" y="273903"/>
            <a:ext cx="10448396" cy="3122168"/>
          </a:xfrm>
        </p:spPr>
        <p:txBody>
          <a:bodyPr/>
          <a:lstStyle/>
          <a:p>
            <a:r>
              <a:rPr lang="ru-RU" sz="2800" dirty="0" smtClean="0"/>
              <a:t>Позволяет </a:t>
            </a:r>
            <a:r>
              <a:rPr lang="ru-RU" sz="2800" dirty="0"/>
              <a:t>создавать и проводить онлайн </a:t>
            </a:r>
            <a:r>
              <a:rPr lang="ru-RU" sz="2800" dirty="0" smtClean="0"/>
              <a:t>викторины одновременно </a:t>
            </a:r>
            <a:r>
              <a:rPr lang="ru-RU" sz="2800" dirty="0"/>
              <a:t>до 35 игроков. В бесплатном </a:t>
            </a:r>
            <a:r>
              <a:rPr lang="ru-RU" sz="2800" dirty="0" smtClean="0"/>
              <a:t>режиме доступно </a:t>
            </a:r>
            <a:r>
              <a:rPr lang="ru-RU" sz="2800" dirty="0"/>
              <a:t>4 типа вопросов: вопрос с вариантами </a:t>
            </a:r>
            <a:r>
              <a:rPr lang="ru-RU" sz="2800" dirty="0" smtClean="0"/>
              <a:t>ответом, открытый </a:t>
            </a:r>
            <a:r>
              <a:rPr lang="ru-RU" sz="2800" dirty="0"/>
              <a:t>вопрос, голосование, изображение как ответ </a:t>
            </a:r>
            <a:r>
              <a:rPr lang="ru-RU" sz="2800" dirty="0" smtClean="0"/>
              <a:t>на вопрос. До </a:t>
            </a:r>
            <a:r>
              <a:rPr lang="ru-RU" sz="2800" dirty="0"/>
              <a:t>35 игроков </a:t>
            </a:r>
            <a:r>
              <a:rPr lang="ru-RU" sz="2800" dirty="0" smtClean="0"/>
              <a:t>бесплатно. Требуется регистрация.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038169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Times new Roman"/>
        <a:ea typeface=""/>
        <a:cs typeface="Times new Roma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1374563_TF78438558_Win32" id="{76711A89-13B1-40D9-BE7D-DF6A7AE37A67}" vid="{2C8223F2-D103-4C97-B864-56CF43B8296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{C2AA1436-8835-4906-873E-4C9C4C73D341}tf78438558_win32</Template>
  <TotalTime>306</TotalTime>
  <Words>394</Words>
  <Application>Microsoft Office PowerPoint</Application>
  <PresentationFormat>Широкоэкранный</PresentationFormat>
  <Paragraphs>42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Aptos</vt:lpstr>
      <vt:lpstr>Arial</vt:lpstr>
      <vt:lpstr>Arial Black</vt:lpstr>
      <vt:lpstr>STXihei</vt:lpstr>
      <vt:lpstr>Times new Roman</vt:lpstr>
      <vt:lpstr>Тема Office</vt:lpstr>
      <vt:lpstr>ЦОС</vt:lpstr>
      <vt:lpstr>Квестодел http://kvestodel.ru/ </vt:lpstr>
      <vt:lpstr>Создание форм, опросов, анкет, тестов, кроссвордов и т.д.   сервис бесплатный, простой в использовании, требует регистрации  https://quick.apkpro.ru/ </vt:lpstr>
      <vt:lpstr>Фабрика кроссвордов  https://puzzlecup.com/crossword-ru/ </vt:lpstr>
      <vt:lpstr>Хрономер http://hronomer.ru/ </vt:lpstr>
      <vt:lpstr>Озвучка текста онлайн, синтезатор речи от VoiceBot.su</vt:lpstr>
      <vt:lpstr>Банк тестов https://banktestov.ru/ </vt:lpstr>
      <vt:lpstr>Конструктор тестов https://konstruktortestov.ru/ </vt:lpstr>
      <vt:lpstr>MyQuiz  https://myquiz.ru/</vt:lpstr>
      <vt:lpstr>Supa  https://supa.ru/</vt:lpstr>
      <vt:lpstr>Core        https://coreapp.ai/</vt:lpstr>
      <vt:lpstr>Удоба - бесплатный конструктор образовательных ресурсов (udoba.org)</vt:lpstr>
      <vt:lpstr>Кроссворды по биологии (biouroki.ru)</vt:lpstr>
      <vt:lpstr>Interacty    https://interacty.me/ Создавайте игры и интерактивные уроки, которые нравятся ученикам. </vt:lpstr>
      <vt:lpstr>FlikTop — </vt:lpstr>
      <vt:lpstr>Joyteka  ttps://joyteka.com/ru </vt:lpstr>
      <vt:lpstr>Фотошоп онлайн - бесплатный фоторедактор на русском 2024  online-fotoshop.ru</vt:lpstr>
      <vt:lpstr>MyCollages: Cделать коллаж онлайн бесплатно mycollages.ru </vt:lpstr>
      <vt:lpstr>Создать коллаж из фотографий онлайн бесплатно (progif.ru)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</dc:title>
  <dc:subject/>
  <dc:creator>Владимир</dc:creator>
  <cp:lastModifiedBy>user</cp:lastModifiedBy>
  <cp:revision>35</cp:revision>
  <dcterms:created xsi:type="dcterms:W3CDTF">2024-02-25T16:27:55Z</dcterms:created>
  <dcterms:modified xsi:type="dcterms:W3CDTF">2024-05-15T12:50:12Z</dcterms:modified>
</cp:coreProperties>
</file>