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306" r:id="rId3"/>
    <p:sldId id="308" r:id="rId4"/>
    <p:sldId id="305" r:id="rId5"/>
    <p:sldId id="311" r:id="rId6"/>
    <p:sldId id="310" r:id="rId7"/>
    <p:sldId id="309" r:id="rId8"/>
    <p:sldId id="312" r:id="rId9"/>
    <p:sldId id="321" r:id="rId10"/>
    <p:sldId id="314" r:id="rId11"/>
    <p:sldId id="316" r:id="rId12"/>
    <p:sldId id="320" r:id="rId13"/>
    <p:sldId id="317" r:id="rId14"/>
    <p:sldId id="322" r:id="rId15"/>
    <p:sldId id="318" r:id="rId16"/>
    <p:sldId id="3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4B183"/>
    <a:srgbClr val="F66C04"/>
    <a:srgbClr val="FB7C1D"/>
    <a:srgbClr val="000066"/>
    <a:srgbClr val="D6DCE5"/>
    <a:srgbClr val="BF90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2801" autoAdjust="0"/>
  </p:normalViewPr>
  <p:slideViewPr>
    <p:cSldViewPr snapToGrid="0">
      <p:cViewPr varScale="1">
        <p:scale>
          <a:sx n="81" d="100"/>
          <a:sy n="81" d="100"/>
        </p:scale>
        <p:origin x="7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4C6E-6FF7-462E-B0B9-BC612D00C47C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EC0F-5AF4-498E-80FF-082DAFE4C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5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3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8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6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1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5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7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B20C-0707-4338-954D-2701D30ABAC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-ege.ru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ocoko.ru/ege-gia/raspisanie-gia/" TargetMode="External"/><Relationship Id="rId11" Type="http://schemas.microsoft.com/office/2007/relationships/hdphoto" Target="../media/hdphoto1.wdp"/><Relationship Id="rId5" Type="http://schemas.openxmlformats.org/officeDocument/2006/relationships/hyperlink" Target="http://gia.edu.ru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ege.edu.ru/" TargetMode="External"/><Relationship Id="rId9" Type="http://schemas.openxmlformats.org/officeDocument/2006/relationships/hyperlink" Target="https://myskill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ge.edu.ru/ru/" TargetMode="External"/><Relationship Id="rId4" Type="http://schemas.openxmlformats.org/officeDocument/2006/relationships/hyperlink" Target="http://www.rustest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04338"/>
            <a:ext cx="12192000" cy="961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5678601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219710" algn="ctr">
              <a:lnSpc>
                <a:spcPct val="50000"/>
              </a:lnSpc>
              <a:spcBef>
                <a:spcPts val="300"/>
              </a:spcBef>
              <a:spcAft>
                <a:spcPts val="375"/>
              </a:spcAft>
            </a:pPr>
            <a:r>
              <a:rPr lang="ru-RU" sz="5000" b="1" dirty="0" smtClean="0">
                <a:ea typeface="Times New Roman" panose="02020603050405020304" pitchFamily="18" charset="0"/>
              </a:rPr>
              <a:t>Государственная итоговая аттестация </a:t>
            </a:r>
            <a:endParaRPr lang="ru-RU" sz="5000" b="1" dirty="0">
              <a:ea typeface="Times New Roman" panose="02020603050405020304" pitchFamily="18" charset="0"/>
            </a:endParaRPr>
          </a:p>
        </p:txBody>
      </p:sp>
      <p:sp>
        <p:nvSpPr>
          <p:cNvPr id="70658" name="AutoShape 2" descr="https://myschool7.my1.ru/publitshdoklada/scho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8044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В пункте проведения экзамена </a:t>
            </a:r>
            <a:endParaRPr lang="ru-RU" sz="2800" b="1" dirty="0"/>
          </a:p>
        </p:txBody>
      </p:sp>
      <p:pic>
        <p:nvPicPr>
          <p:cNvPr id="3075" name="Picture 3" descr="M:\Плакаты_ЕГЭ_2022\без человечка.jpg"/>
          <p:cNvPicPr>
            <a:picLocks noChangeAspect="1" noChangeArrowheads="1"/>
          </p:cNvPicPr>
          <p:nvPr/>
        </p:nvPicPr>
        <p:blipFill>
          <a:blip r:embed="rId3" cstate="print"/>
          <a:srcRect t="18285" r="58815" b="16554"/>
          <a:stretch>
            <a:fillRect/>
          </a:stretch>
        </p:blipFill>
        <p:spPr bwMode="auto">
          <a:xfrm>
            <a:off x="1097855" y="1675105"/>
            <a:ext cx="2207990" cy="4891527"/>
          </a:xfrm>
          <a:prstGeom prst="rect">
            <a:avLst/>
          </a:prstGeom>
          <a:noFill/>
        </p:spPr>
      </p:pic>
      <p:pic>
        <p:nvPicPr>
          <p:cNvPr id="10" name="Picture 3" descr="M:\Плакаты_ЕГЭ_2022\без человечка.jpg"/>
          <p:cNvPicPr>
            <a:picLocks noChangeAspect="1" noChangeArrowheads="1"/>
          </p:cNvPicPr>
          <p:nvPr/>
        </p:nvPicPr>
        <p:blipFill>
          <a:blip r:embed="rId3" cstate="print"/>
          <a:srcRect l="55399" t="18285" b="16554"/>
          <a:stretch>
            <a:fillRect/>
          </a:stretch>
        </p:blipFill>
        <p:spPr bwMode="auto">
          <a:xfrm>
            <a:off x="8705432" y="1740841"/>
            <a:ext cx="2391104" cy="4891527"/>
          </a:xfrm>
          <a:prstGeom prst="rect">
            <a:avLst/>
          </a:prstGeom>
          <a:noFill/>
        </p:spPr>
      </p:pic>
      <p:pic>
        <p:nvPicPr>
          <p:cNvPr id="3076" name="Picture 4" descr="M:\Плакаты_ЕГЭ_2022\В_ППЭ_2022.png"/>
          <p:cNvPicPr>
            <a:picLocks noChangeAspect="1" noChangeArrowheads="1"/>
          </p:cNvPicPr>
          <p:nvPr/>
        </p:nvPicPr>
        <p:blipFill>
          <a:blip r:embed="rId4"/>
          <a:srcRect l="30566" t="38261" r="26126" b="17911"/>
          <a:stretch>
            <a:fillRect/>
          </a:stretch>
        </p:blipFill>
        <p:spPr bwMode="auto">
          <a:xfrm>
            <a:off x="4523874" y="1606670"/>
            <a:ext cx="3705726" cy="525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5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3978" y="1629234"/>
            <a:ext cx="108444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/>
              <a:t>Должна завершиться в следующие сроки:</a:t>
            </a:r>
            <a:endParaRPr lang="ru-RU" sz="2800" b="1" dirty="0"/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/>
              <a:t>ЕГЭ по математике базового уровня – </a:t>
            </a:r>
            <a:r>
              <a:rPr lang="ru-RU" sz="2800" b="1" dirty="0" smtClean="0">
                <a:solidFill>
                  <a:srgbClr val="FF0000"/>
                </a:solidFill>
              </a:rPr>
              <a:t>не позднее 3 календарных дней </a:t>
            </a:r>
            <a:r>
              <a:rPr lang="ru-RU" sz="2800" b="1" dirty="0" smtClean="0"/>
              <a:t>после проведения экзамена;</a:t>
            </a:r>
            <a:endParaRPr lang="ru-RU" sz="2800" b="1" dirty="0"/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/>
              <a:t>ЕГЭ по математике (профильный уровень) </a:t>
            </a:r>
            <a:r>
              <a:rPr lang="ru-RU" sz="2800" b="1" dirty="0"/>
              <a:t>– </a:t>
            </a:r>
            <a:r>
              <a:rPr lang="ru-RU" sz="2800" b="1" dirty="0">
                <a:solidFill>
                  <a:srgbClr val="FF0000"/>
                </a:solidFill>
              </a:rPr>
              <a:t>не позднее </a:t>
            </a:r>
            <a:r>
              <a:rPr lang="ru-RU" sz="2800" b="1" dirty="0" smtClean="0">
                <a:solidFill>
                  <a:srgbClr val="FF0000"/>
                </a:solidFill>
              </a:rPr>
              <a:t>4 </a:t>
            </a:r>
            <a:r>
              <a:rPr lang="ru-RU" sz="2800" b="1" dirty="0">
                <a:solidFill>
                  <a:srgbClr val="FF0000"/>
                </a:solidFill>
              </a:rPr>
              <a:t>календарных дней </a:t>
            </a:r>
            <a:r>
              <a:rPr lang="ru-RU" sz="2800" b="1" dirty="0"/>
              <a:t>после проведения экзамена;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/>
              <a:t>ЕГЭ по русскому языку - </a:t>
            </a:r>
            <a:r>
              <a:rPr lang="ru-RU" sz="2800" b="1" dirty="0">
                <a:solidFill>
                  <a:srgbClr val="FF0000"/>
                </a:solidFill>
              </a:rPr>
              <a:t>не позднее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r>
              <a:rPr lang="ru-RU" sz="2800" b="1" dirty="0">
                <a:solidFill>
                  <a:srgbClr val="FF0000"/>
                </a:solidFill>
              </a:rPr>
              <a:t>календарных дней </a:t>
            </a:r>
            <a:r>
              <a:rPr lang="ru-RU" sz="2800" b="1" dirty="0"/>
              <a:t>после проведения </a:t>
            </a:r>
            <a:r>
              <a:rPr lang="ru-RU" sz="2800" b="1" dirty="0" smtClean="0"/>
              <a:t>экзамена;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/>
              <a:t>ЕГЭ по учебным предметам по выбору </a:t>
            </a:r>
            <a:r>
              <a:rPr lang="ru-RU" sz="2800" b="1" dirty="0"/>
              <a:t>-</a:t>
            </a:r>
            <a:r>
              <a:rPr lang="ru-RU" sz="2800" b="1" dirty="0">
                <a:solidFill>
                  <a:srgbClr val="FF0000"/>
                </a:solidFill>
              </a:rPr>
              <a:t> не позднее 4 календарных дней </a:t>
            </a:r>
            <a:r>
              <a:rPr lang="ru-RU" sz="2800" b="1" dirty="0"/>
              <a:t>после проведения </a:t>
            </a:r>
            <a:r>
              <a:rPr lang="ru-RU" sz="2800" b="1" dirty="0" smtClean="0"/>
              <a:t>экзамена.</a:t>
            </a:r>
            <a:endParaRPr lang="ru-RU" sz="2800" b="1" dirty="0"/>
          </a:p>
          <a:p>
            <a:pPr marL="457200" indent="-457200" algn="just">
              <a:buClr>
                <a:srgbClr val="C50742"/>
              </a:buClr>
              <a:buFontTx/>
              <a:buChar char="-"/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735" y="745833"/>
            <a:ext cx="5636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Проверка экзаменационных работ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479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/>
          <a:stretch/>
        </p:blipFill>
        <p:spPr>
          <a:xfrm>
            <a:off x="571057" y="1603874"/>
            <a:ext cx="10703169" cy="5125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241" y="758134"/>
            <a:ext cx="11053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B2B2B"/>
                </a:solidFill>
                <a:latin typeface="Calibri" panose="020F0502020204030204" pitchFamily="34" charset="0"/>
              </a:rPr>
              <a:t>Минимальное количество баллов </a:t>
            </a:r>
            <a:r>
              <a:rPr lang="ru-RU" sz="2800" b="1" dirty="0" smtClean="0">
                <a:solidFill>
                  <a:srgbClr val="2B2B2B"/>
                </a:solidFill>
                <a:latin typeface="Calibri" panose="020F0502020204030204" pitchFamily="34" charset="0"/>
              </a:rPr>
              <a:t>ЕГЭ</a:t>
            </a:r>
            <a:endParaRPr lang="ru-RU" sz="2800" dirty="0">
              <a:solidFill>
                <a:srgbClr val="2B2B2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735" y="804448"/>
            <a:ext cx="113721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Топ самых популярных предметов </a:t>
            </a:r>
            <a:r>
              <a:rPr lang="ru-RU" sz="2800" b="1" dirty="0" smtClean="0"/>
              <a:t>ЕГЭ-2023</a:t>
            </a:r>
          </a:p>
          <a:p>
            <a:endParaRPr lang="ru-RU" sz="2800" b="1" dirty="0"/>
          </a:p>
          <a:p>
            <a:r>
              <a:rPr lang="ru-RU" sz="4000" dirty="0" smtClean="0"/>
              <a:t>Обществознание - выбрали </a:t>
            </a:r>
            <a:r>
              <a:rPr lang="ru-RU" sz="4000" dirty="0"/>
              <a:t>46% 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Информатика </a:t>
            </a:r>
            <a:r>
              <a:rPr lang="ru-RU" sz="4000" dirty="0"/>
              <a:t>и ИКТ </a:t>
            </a:r>
            <a:r>
              <a:rPr lang="ru-RU" sz="4000" dirty="0" smtClean="0"/>
              <a:t>- </a:t>
            </a:r>
            <a:r>
              <a:rPr lang="ru-RU" sz="4000" dirty="0"/>
              <a:t> 20% </a:t>
            </a:r>
            <a:endParaRPr lang="ru-RU" sz="4000" dirty="0" smtClean="0"/>
          </a:p>
          <a:p>
            <a:r>
              <a:rPr lang="ru-RU" sz="4000" dirty="0" smtClean="0"/>
              <a:t>Биология</a:t>
            </a:r>
            <a:r>
              <a:rPr lang="ru-RU" sz="4000" dirty="0"/>
              <a:t> </a:t>
            </a:r>
            <a:r>
              <a:rPr lang="ru-RU" sz="4000" dirty="0" smtClean="0"/>
              <a:t>—19</a:t>
            </a:r>
            <a:r>
              <a:rPr lang="ru-RU" sz="4000" dirty="0"/>
              <a:t>% </a:t>
            </a:r>
            <a:endParaRPr lang="ru-RU" sz="4000" dirty="0" smtClean="0"/>
          </a:p>
          <a:p>
            <a:r>
              <a:rPr lang="ru-RU" sz="4000" dirty="0" smtClean="0"/>
              <a:t>История </a:t>
            </a:r>
            <a:r>
              <a:rPr lang="ru-RU" sz="4000" dirty="0"/>
              <a:t>и физика </a:t>
            </a:r>
            <a:r>
              <a:rPr lang="ru-RU" sz="4000" dirty="0" smtClean="0"/>
              <a:t>—16</a:t>
            </a:r>
          </a:p>
          <a:p>
            <a:r>
              <a:rPr lang="ru-RU" sz="4000" dirty="0" smtClean="0"/>
              <a:t>Английский </a:t>
            </a:r>
            <a:r>
              <a:rPr lang="ru-RU" sz="4000" dirty="0"/>
              <a:t>язык — 15</a:t>
            </a:r>
            <a:r>
              <a:rPr lang="ru-RU" sz="4000" dirty="0" smtClean="0"/>
              <a:t>%</a:t>
            </a:r>
          </a:p>
          <a:p>
            <a:r>
              <a:rPr lang="ru-RU" sz="4000" dirty="0" smtClean="0"/>
              <a:t>Химия</a:t>
            </a:r>
            <a:r>
              <a:rPr lang="ru-RU" sz="4000" dirty="0"/>
              <a:t> — 13</a:t>
            </a:r>
            <a:r>
              <a:rPr lang="ru-RU" sz="4000" dirty="0" smtClean="0"/>
              <a:t>%</a:t>
            </a:r>
          </a:p>
          <a:p>
            <a:r>
              <a:rPr lang="ru-RU" sz="4000" dirty="0" smtClean="0"/>
              <a:t>Литература</a:t>
            </a:r>
            <a:r>
              <a:rPr lang="ru-RU" sz="4000" dirty="0"/>
              <a:t> — 9</a:t>
            </a:r>
            <a:r>
              <a:rPr lang="ru-RU" sz="4000" dirty="0" smtClean="0"/>
              <a:t>%</a:t>
            </a:r>
          </a:p>
          <a:p>
            <a:r>
              <a:rPr lang="ru-RU" sz="4000" dirty="0" smtClean="0"/>
              <a:t>География</a:t>
            </a:r>
            <a:r>
              <a:rPr lang="ru-RU" sz="4000" dirty="0"/>
              <a:t> — 3%.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3037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735" y="745833"/>
            <a:ext cx="2971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Апелляция на ЕГЭ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1263" y="1698171"/>
            <a:ext cx="11301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 НАРУШЕНИИ УСТАНОВЛЕННОГО ПОРЯДКА ПРОВЕДЕНИЯ ЭКЗАМЕНА</a:t>
            </a:r>
          </a:p>
          <a:p>
            <a:r>
              <a:rPr lang="ru-RU" b="1" dirty="0" smtClean="0"/>
              <a:t>КОГДА?  В день проведения экзамена, не покидая ППЭ</a:t>
            </a:r>
          </a:p>
          <a:p>
            <a:r>
              <a:rPr lang="ru-RU" b="1" dirty="0" smtClean="0"/>
              <a:t>КОМУ? Члену ГЭК</a:t>
            </a:r>
          </a:p>
          <a:p>
            <a:r>
              <a:rPr lang="ru-RU" dirty="0" smtClean="0"/>
              <a:t>Апелляция рассматривается в течение двух дней, следующих за днем ее поступления в конфликтную комиссию.</a:t>
            </a:r>
          </a:p>
          <a:p>
            <a:r>
              <a:rPr lang="ru-RU" dirty="0" smtClean="0"/>
              <a:t>При удовлетворении апелляции результат экзамена аннулируется, участник сдает ЕГЭ в резервный день, </a:t>
            </a:r>
          </a:p>
          <a:p>
            <a:r>
              <a:rPr lang="ru-RU" dirty="0" smtClean="0"/>
              <a:t>предусмотренный расписанием.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1160" y="3596241"/>
            <a:ext cx="113837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  НЕСОГЛАСИИ С ВЫСТАВЛЕННЫМИ БАЛЛАМИ</a:t>
            </a:r>
          </a:p>
          <a:p>
            <a:r>
              <a:rPr lang="ru-RU" b="1" dirty="0" smtClean="0"/>
              <a:t>КОГДА?  В течение двух рабочих дней, следующих за официальным днем объявления результатов ЕГЭ </a:t>
            </a:r>
          </a:p>
          <a:p>
            <a:r>
              <a:rPr lang="ru-RU" b="1" dirty="0" smtClean="0"/>
              <a:t>по соответствующему предмету</a:t>
            </a:r>
          </a:p>
          <a:p>
            <a:r>
              <a:rPr lang="ru-RU" b="1" dirty="0" smtClean="0"/>
              <a:t>КУДА? В свою школу</a:t>
            </a:r>
          </a:p>
          <a:p>
            <a:r>
              <a:rPr lang="ru-RU" dirty="0" smtClean="0"/>
              <a:t>Апелляция рассматривается в течение четырех рабочих дней дней, следующих за днем ее поступления </a:t>
            </a:r>
          </a:p>
          <a:p>
            <a:r>
              <a:rPr lang="ru-RU" dirty="0" smtClean="0"/>
              <a:t>в конфликтную комиссию.</a:t>
            </a:r>
          </a:p>
          <a:p>
            <a:r>
              <a:rPr lang="ru-RU" dirty="0" smtClean="0"/>
              <a:t>При удовлетворении апелляции результат экзамена пересчитывается и утверждается ГЭК.</a:t>
            </a:r>
          </a:p>
          <a:p>
            <a:r>
              <a:rPr lang="ru-RU" dirty="0" smtClean="0"/>
              <a:t>Участник ЕГЭ информируется о времени и месте рассмотрения апелляции не позднее чем за один рабочий день.</a:t>
            </a:r>
          </a:p>
          <a:p>
            <a:r>
              <a:rPr lang="ru-RU" dirty="0" smtClean="0"/>
              <a:t>Конфликтная комиссия информирует участников ЕГЭ о принятых решениях не позднее трех рабочих</a:t>
            </a:r>
          </a:p>
          <a:p>
            <a:r>
              <a:rPr lang="ru-RU" dirty="0" smtClean="0"/>
              <a:t> дней со дня их принятия.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03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0" t="46162" r="6676" b="13846"/>
          <a:stretch/>
        </p:blipFill>
        <p:spPr>
          <a:xfrm>
            <a:off x="7929351" y="1787859"/>
            <a:ext cx="2975212" cy="502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0620" y="762453"/>
            <a:ext cx="1015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cs typeface="Times New Roman" pitchFamily="18" charset="0"/>
              </a:rPr>
              <a:t>Как </a:t>
            </a:r>
            <a:r>
              <a:rPr lang="ru-RU" sz="2800" b="1" dirty="0">
                <a:cs typeface="Times New Roman" pitchFamily="18" charset="0"/>
              </a:rPr>
              <a:t>пересдать </a:t>
            </a:r>
            <a:r>
              <a:rPr lang="ru-RU" sz="2800" b="1" dirty="0" smtClean="0">
                <a:cs typeface="Times New Roman" pitchFamily="18" charset="0"/>
              </a:rPr>
              <a:t>экзамен?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t="46833" r="33890" b="13846"/>
          <a:stretch/>
        </p:blipFill>
        <p:spPr>
          <a:xfrm>
            <a:off x="4449177" y="1897037"/>
            <a:ext cx="3493827" cy="4974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t="46241" r="65878" b="13846"/>
          <a:stretch/>
        </p:blipFill>
        <p:spPr>
          <a:xfrm>
            <a:off x="1363539" y="1815152"/>
            <a:ext cx="3095612" cy="5061048"/>
          </a:xfrm>
          <a:prstGeom prst="rect">
            <a:avLst/>
          </a:prstGeom>
        </p:spPr>
      </p:pic>
      <p:pic>
        <p:nvPicPr>
          <p:cNvPr id="1028" name="Picture 4" descr="M:\Плакаты_ЕГЭ_2022\Пересдача_ЕГЭ_20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256" y="3361199"/>
            <a:ext cx="2108933" cy="2166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2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08" y="791570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Информационные ресурсы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700" y="1582134"/>
            <a:ext cx="109212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Официальные информационные порталы ЕГЭ и ОГЭ</a:t>
            </a:r>
          </a:p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ege.edu.ru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gia.edu.ru</a:t>
            </a:r>
            <a:endParaRPr lang="ru-RU" dirty="0" smtClean="0"/>
          </a:p>
          <a:p>
            <a:r>
              <a:rPr lang="ru-RU" i="1" dirty="0" smtClean="0"/>
              <a:t>актуальная </a:t>
            </a:r>
            <a:r>
              <a:rPr lang="ru-RU" i="1" dirty="0"/>
              <a:t>информация</a:t>
            </a:r>
          </a:p>
          <a:p>
            <a:r>
              <a:rPr lang="ru-RU" b="1" dirty="0"/>
              <a:t>Ц</a:t>
            </a:r>
            <a:r>
              <a:rPr lang="ru-RU" b="1" dirty="0" smtClean="0"/>
              <a:t>ентр оценки качества образования</a:t>
            </a:r>
            <a:r>
              <a:rPr lang="ru-RU" b="1" dirty="0"/>
              <a:t> </a:t>
            </a:r>
            <a:r>
              <a:rPr lang="ru-RU" b="1" dirty="0" smtClean="0"/>
              <a:t>Архангельский области </a:t>
            </a:r>
            <a:endParaRPr lang="ru-RU" b="1" dirty="0"/>
          </a:p>
          <a:p>
            <a:r>
              <a:rPr lang="en-US" dirty="0">
                <a:hlinkClick r:id="rId6"/>
              </a:rPr>
              <a:t>https://aocoko.ru/ege-gia/raspisanie-gia/</a:t>
            </a:r>
            <a:endParaRPr lang="ru-RU" dirty="0"/>
          </a:p>
          <a:p>
            <a:r>
              <a:rPr lang="ru-RU" i="1" dirty="0"/>
              <a:t>актуальная информация</a:t>
            </a:r>
          </a:p>
          <a:p>
            <a:r>
              <a:rPr lang="ru-RU" b="1" dirty="0" smtClean="0"/>
              <a:t>Федеральный </a:t>
            </a:r>
            <a:r>
              <a:rPr lang="ru-RU" b="1" dirty="0"/>
              <a:t>институт педагогических измерений</a:t>
            </a:r>
          </a:p>
          <a:p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www.fipi.ru</a:t>
            </a:r>
            <a:endParaRPr lang="ru-RU" dirty="0" smtClean="0"/>
          </a:p>
          <a:p>
            <a:r>
              <a:rPr lang="ru-RU" i="1" dirty="0"/>
              <a:t>открытый банк заданий ЕГЭ, ОГЭ</a:t>
            </a:r>
            <a:endParaRPr lang="ru-RU" i="1" dirty="0" smtClean="0"/>
          </a:p>
          <a:p>
            <a:r>
              <a:rPr lang="ru-RU" b="1" dirty="0" smtClean="0"/>
              <a:t>Демонстрационные </a:t>
            </a:r>
            <a:r>
              <a:rPr lang="ru-RU" b="1" dirty="0"/>
              <a:t>варианты тестов ЕГЭ и ОГЭ </a:t>
            </a:r>
          </a:p>
          <a:p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online-ege.ru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aocoko.ru</a:t>
            </a:r>
            <a:endParaRPr lang="ru-RU" dirty="0"/>
          </a:p>
          <a:p>
            <a:r>
              <a:rPr lang="ru-RU" i="1" dirty="0"/>
              <a:t>актуальная информация</a:t>
            </a:r>
          </a:p>
          <a:p>
            <a:r>
              <a:rPr lang="ru-RU" b="1" dirty="0"/>
              <a:t>Онлайн-сервис самопроверки «Мои достижения»</a:t>
            </a:r>
          </a:p>
          <a:p>
            <a:r>
              <a:rPr lang="ru-RU" dirty="0">
                <a:hlinkClick r:id="rId9"/>
              </a:rPr>
              <a:t>https://myskills.ru</a:t>
            </a:r>
            <a:r>
              <a:rPr lang="ru-RU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ru-RU" dirty="0" smtClean="0"/>
              <a:t>проверочные </a:t>
            </a:r>
            <a:r>
              <a:rPr lang="ru-RU" dirty="0"/>
              <a:t>работы в формате ГИА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839" b="74870" l="71596" r="83529">
                        <a14:foregroundMark x1="77526" y1="47005" x2="74671" y2="52474"/>
                        <a14:foregroundMark x1="74305" y1="48828" x2="74305" y2="48828"/>
                        <a14:foregroundMark x1="74231" y1="47266" x2="74231" y2="47266"/>
                        <a14:foregroundMark x1="74890" y1="44531" x2="74890" y2="44531"/>
                        <a14:foregroundMark x1="76281" y1="44141" x2="76281" y2="44141"/>
                        <a14:foregroundMark x1="76867" y1="44661" x2="76867" y2="44661"/>
                        <a14:foregroundMark x1="77672" y1="45703" x2="77672" y2="45703"/>
                        <a14:foregroundMark x1="77818" y1="47786" x2="77818" y2="47786"/>
                        <a14:foregroundMark x1="77672" y1="48698" x2="77599" y2="50130"/>
                        <a14:foregroundMark x1="76647" y1="52344" x2="76940" y2="52083"/>
                        <a14:foregroundMark x1="79136" y1="50130" x2="79136" y2="50130"/>
                        <a14:foregroundMark x1="79136" y1="50130" x2="79136" y2="50130"/>
                        <a14:foregroundMark x1="79722" y1="52734" x2="79722" y2="52734"/>
                        <a14:foregroundMark x1="79722" y1="52734" x2="79722" y2="52734"/>
                        <a14:foregroundMark x1="79722" y1="52734" x2="79795" y2="53255"/>
                        <a14:foregroundMark x1="80088" y1="54036" x2="80747" y2="52474"/>
                        <a14:foregroundMark x1="80893" y1="51823" x2="78770" y2="55729"/>
                        <a14:foregroundMark x1="80600" y1="57422" x2="73865" y2="53646"/>
                        <a14:foregroundMark x1="75037" y1="52344" x2="75037" y2="52344"/>
                      </a14:backgroundRemoval>
                    </a14:imgEffect>
                  </a14:imgLayer>
                </a14:imgProps>
              </a:ext>
            </a:extLst>
          </a:blip>
          <a:srcRect l="71791" t="43038" r="16529" b="24726"/>
          <a:stretch/>
        </p:blipFill>
        <p:spPr>
          <a:xfrm flipH="1">
            <a:off x="8594274" y="2301596"/>
            <a:ext cx="2057683" cy="3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431" y="1859340"/>
            <a:ext cx="112455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cs typeface="Times New Roman" panose="02020603050405020304" pitchFamily="18" charset="0"/>
              </a:rPr>
              <a:t>К 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ГИА </a:t>
            </a:r>
            <a:r>
              <a:rPr lang="ru-RU" altLang="ru-RU" sz="2800" b="1" dirty="0">
                <a:cs typeface="Times New Roman" panose="02020603050405020304" pitchFamily="18" charset="0"/>
              </a:rPr>
              <a:t>допускаются обучающиеся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имеющие «зачет» по итоговому сочинению</a:t>
            </a:r>
            <a:endParaRPr lang="ru-RU" altLang="ru-RU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имеющие</a:t>
            </a:r>
            <a:r>
              <a:rPr lang="ru-RU" altLang="ru-RU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академической задолженности, </a:t>
            </a:r>
            <a:r>
              <a:rPr lang="ru-RU" alt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том числе за итоговое сочинение (изложение) 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и</a:t>
            </a:r>
            <a:r>
              <a:rPr lang="ru-RU" altLang="ru-RU" sz="28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полном объеме выполнившие учебный план </a:t>
            </a:r>
            <a:r>
              <a:rPr lang="ru-RU" altLang="ru-RU" sz="2800" b="1" dirty="0">
                <a:cs typeface="Times New Roman" panose="02020603050405020304" pitchFamily="18" charset="0"/>
              </a:rPr>
              <a:t>или индивидуальный учебный план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cs typeface="Times New Roman" panose="02020603050405020304" pitchFamily="18" charset="0"/>
              </a:rPr>
              <a:t>(имеющие годовые отметки по всем учебным предметам учебного плана за каждый год обучения по образовательной программе среднего общего образования 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не </a:t>
            </a:r>
            <a:r>
              <a:rPr lang="ru-RU" altLang="ru-RU" sz="2800" b="1" dirty="0">
                <a:cs typeface="Times New Roman" panose="02020603050405020304" pitchFamily="18" charset="0"/>
              </a:rPr>
              <a:t>ниже удовлетворительных)</a:t>
            </a:r>
          </a:p>
        </p:txBody>
      </p:sp>
    </p:spTree>
    <p:extLst>
      <p:ext uri="{BB962C8B-B14F-4D97-AF65-F5344CB8AC3E}">
        <p14:creationId xmlns:p14="http://schemas.microsoft.com/office/powerpoint/2010/main" val="10581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948" y="802245"/>
            <a:ext cx="11245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Календарь сдачи итогового </a:t>
            </a:r>
            <a:r>
              <a:rPr lang="ru-RU" sz="2800" b="1" dirty="0" smtClean="0"/>
              <a:t>сочинения в </a:t>
            </a:r>
            <a:r>
              <a:rPr lang="ru-RU" sz="2800" b="1" dirty="0" smtClean="0"/>
              <a:t>2023/24 </a:t>
            </a:r>
            <a:r>
              <a:rPr lang="ru-RU" sz="2800" b="1" dirty="0" smtClean="0"/>
              <a:t>учебном году</a:t>
            </a:r>
            <a:r>
              <a:rPr lang="ru-RU" sz="2800" b="1" dirty="0"/>
              <a:t> </a:t>
            </a:r>
            <a:endParaRPr lang="ru-RU" altLang="ru-RU" sz="2800" b="1" dirty="0"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08502" y="2238485"/>
            <a:ext cx="7846405" cy="2366564"/>
            <a:chOff x="1896064" y="1543402"/>
            <a:chExt cx="7846405" cy="236656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752" y="1543402"/>
              <a:ext cx="2054541" cy="22641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96064" y="2340306"/>
              <a:ext cx="205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600" b="1" dirty="0"/>
                <a:t>6</a:t>
              </a:r>
              <a:endParaRPr lang="ru-RU" sz="9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96064" y="1997633"/>
              <a:ext cx="2054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декабрь</a:t>
              </a:r>
              <a:endParaRPr lang="ru-RU" sz="3600" b="1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256" y="1543402"/>
              <a:ext cx="2054541" cy="22641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94489" y="2319720"/>
              <a:ext cx="20497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600" b="1" dirty="0" smtClean="0"/>
                <a:t>7</a:t>
              </a:r>
              <a:endParaRPr lang="ru-RU" sz="9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4024" y="2000087"/>
              <a:ext cx="2049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февраль</a:t>
              </a:r>
              <a:endParaRPr lang="ru-RU" sz="3600" b="1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668855" y="1544316"/>
              <a:ext cx="2073614" cy="2348451"/>
              <a:chOff x="7915252" y="1575612"/>
              <a:chExt cx="2073614" cy="2348451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4325" y="1575612"/>
                <a:ext cx="2054541" cy="226418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915252" y="2354403"/>
                <a:ext cx="207361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600" b="1" dirty="0" smtClean="0"/>
                  <a:t>10</a:t>
                </a:r>
                <a:endParaRPr lang="ru-RU" sz="9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787" y="2011607"/>
                <a:ext cx="2064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/>
                  <a:t>апрель</a:t>
                </a:r>
                <a:endParaRPr lang="ru-RU" sz="3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4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469"/>
              </p:ext>
            </p:extLst>
          </p:nvPr>
        </p:nvGraphicFramePr>
        <p:xfrm>
          <a:off x="399574" y="1773619"/>
          <a:ext cx="5473687" cy="4796011"/>
        </p:xfrm>
        <a:graphic>
          <a:graphicData uri="http://schemas.openxmlformats.org/drawingml/2006/table">
            <a:tbl>
              <a:tblPr firstRow="1" firstCol="1" bandRow="1"/>
              <a:tblGrid>
                <a:gridCol w="2085719"/>
                <a:gridCol w="3387968"/>
              </a:tblGrid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химия</a:t>
                      </a: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8686" marR="138686" marT="116788" marB="11678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 уровня</a:t>
                      </a:r>
                      <a:endParaRPr lang="ru-RU" sz="1400" b="1" dirty="0">
                        <a:solidFill>
                          <a:srgbClr val="1F262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3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июня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 июня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(письменно), биология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 июня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(говорение)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 (КЕГЭ)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79003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</a:t>
            </a:r>
            <a:r>
              <a:rPr lang="ru-RU" sz="2800" b="1" dirty="0" smtClean="0">
                <a:solidFill>
                  <a:prstClr val="black"/>
                </a:solidFill>
              </a:rPr>
              <a:t>Проект расписания </a:t>
            </a:r>
            <a:r>
              <a:rPr lang="ru-RU" sz="2800" b="1" dirty="0" smtClean="0">
                <a:solidFill>
                  <a:prstClr val="black"/>
                </a:solidFill>
              </a:rPr>
              <a:t>ЕГЭ – </a:t>
            </a:r>
            <a:r>
              <a:rPr lang="ru-RU" sz="2800" b="1" dirty="0" smtClean="0">
                <a:solidFill>
                  <a:prstClr val="black"/>
                </a:solidFill>
              </a:rPr>
              <a:t>2024 (официальное – в середине осени)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26137"/>
              </p:ext>
            </p:extLst>
          </p:nvPr>
        </p:nvGraphicFramePr>
        <p:xfrm>
          <a:off x="6095999" y="1767009"/>
          <a:ext cx="5709139" cy="3885639"/>
        </p:xfrm>
        <a:graphic>
          <a:graphicData uri="http://schemas.openxmlformats.org/drawingml/2006/table">
            <a:tbl>
              <a:tblPr firstRow="1" firstCol="1" bandRow="1"/>
              <a:tblGrid>
                <a:gridCol w="2109987"/>
                <a:gridCol w="3599152"/>
              </a:tblGrid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(говорение)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686" marR="138686" marT="116788" marB="116788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 уровня</a:t>
                      </a: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июня)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 и ИКТ,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</a:t>
                      </a: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</a:t>
                      </a: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июня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июля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26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</a:t>
                      </a:r>
                    </a:p>
                  </a:txBody>
                  <a:tcPr marL="132120" marR="132120" marT="111259" marB="111259" anchor="ctr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6735" y="816171"/>
            <a:ext cx="3973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Продолжительность ЕГЭ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04307"/>
              </p:ext>
            </p:extLst>
          </p:nvPr>
        </p:nvGraphicFramePr>
        <p:xfrm>
          <a:off x="2368061" y="1663430"/>
          <a:ext cx="7163379" cy="4653770"/>
        </p:xfrm>
        <a:graphic>
          <a:graphicData uri="http://schemas.openxmlformats.org/drawingml/2006/table">
            <a:tbl>
              <a:tblPr firstRow="1" firstCol="1" bandRow="1"/>
              <a:tblGrid>
                <a:gridCol w="4642338"/>
                <a:gridCol w="2521041"/>
              </a:tblGrid>
              <a:tr h="139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профильного уровня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3 .55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(235 мин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9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3 .30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(210 мин.)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базового уровня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(180 мин.)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(письменный)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(190 мин.)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(говорение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7" marR="4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4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0370"/>
              </p:ext>
            </p:extLst>
          </p:nvPr>
        </p:nvGraphicFramePr>
        <p:xfrm>
          <a:off x="705989" y="2641600"/>
          <a:ext cx="10984523" cy="2774460"/>
        </p:xfrm>
        <a:graphic>
          <a:graphicData uri="http://schemas.openxmlformats.org/drawingml/2006/table">
            <a:tbl>
              <a:tblPr firstRow="1" firstCol="1" bandRow="1"/>
              <a:tblGrid>
                <a:gridCol w="2499175"/>
                <a:gridCol w="8485348"/>
              </a:tblGrid>
              <a:tr h="391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линейка, не содержащая справочной информации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 и непрограммируемый калькулятор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линейка, транспортир, непрограммируемый калькулятор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82789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Разрешенные  </a:t>
            </a:r>
            <a:r>
              <a:rPr lang="ru-RU" sz="2800" b="1" dirty="0"/>
              <a:t>средства обучения и воспитания: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315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0308" y="1708679"/>
            <a:ext cx="113948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262D"/>
                </a:solidFill>
              </a:rPr>
              <a:t>8.40 – сбор участников </a:t>
            </a:r>
            <a:r>
              <a:rPr lang="ru-RU" sz="2800" b="1" dirty="0">
                <a:solidFill>
                  <a:srgbClr val="1F262D"/>
                </a:solidFill>
              </a:rPr>
              <a:t>в МОУ «СОШ №7», </a:t>
            </a:r>
            <a:r>
              <a:rPr lang="ru-RU" sz="2800" b="1" dirty="0" smtClean="0">
                <a:solidFill>
                  <a:srgbClr val="1F262D"/>
                </a:solidFill>
              </a:rPr>
              <a:t>проверка готовности к экзамену (наличие документов, ручки) </a:t>
            </a:r>
            <a:endParaRPr lang="ru-RU" sz="2800" b="1" dirty="0">
              <a:solidFill>
                <a:srgbClr val="1F262D"/>
              </a:solidFill>
            </a:endParaRPr>
          </a:p>
          <a:p>
            <a:endParaRPr lang="ru-RU" sz="2800" b="1" dirty="0" smtClean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8.45-9.00 – переход в пункт проведения экзамена (МОУ «СОШ №6»);</a:t>
            </a:r>
          </a:p>
          <a:p>
            <a:endParaRPr lang="ru-RU" sz="2800" b="1" dirty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9.00 – вход в ППЭ</a:t>
            </a:r>
          </a:p>
          <a:p>
            <a:endParaRPr lang="ru-RU" sz="2800" b="1" dirty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9.50 – первичный инструктаж</a:t>
            </a:r>
          </a:p>
          <a:p>
            <a:endParaRPr lang="ru-RU" sz="2800" b="1" dirty="0" smtClean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10.00 – печать КИМ, инструктаж по заполнению бланков, </a:t>
            </a:r>
          </a:p>
          <a:p>
            <a:r>
              <a:rPr lang="ru-RU" sz="2800" b="1" dirty="0" smtClean="0">
                <a:solidFill>
                  <a:srgbClr val="1F262D"/>
                </a:solidFill>
              </a:rPr>
              <a:t>выполнение экзаменационной работы.</a:t>
            </a:r>
            <a:r>
              <a:rPr lang="ru-RU" sz="2800" b="1" dirty="0">
                <a:solidFill>
                  <a:srgbClr val="1F262D"/>
                </a:solidFill>
              </a:rPr>
              <a:t/>
            </a:r>
            <a:br>
              <a:rPr lang="ru-RU" sz="2800" b="1" dirty="0">
                <a:solidFill>
                  <a:srgbClr val="1F262D"/>
                </a:solidFill>
              </a:rPr>
            </a:br>
            <a:endParaRPr lang="ru-RU" sz="2800" b="1" dirty="0">
              <a:solidFill>
                <a:srgbClr val="1F262D"/>
              </a:solidFill>
            </a:endParaRPr>
          </a:p>
          <a:p>
            <a:endParaRPr lang="ru-RU" sz="2800" b="1" dirty="0" smtClean="0">
              <a:solidFill>
                <a:srgbClr val="1F26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9328" y="1995193"/>
            <a:ext cx="5722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Печать в аудиториях ППЭ  </a:t>
            </a:r>
          </a:p>
          <a:p>
            <a:r>
              <a:rPr lang="ru-RU" sz="2400" b="1" dirty="0" smtClean="0"/>
              <a:t>полного комплекта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односторонних черно-белых </a:t>
            </a:r>
          </a:p>
          <a:p>
            <a:r>
              <a:rPr lang="ru-RU" sz="2400" b="1" dirty="0" smtClean="0"/>
              <a:t>экзаменационных материалов и </a:t>
            </a:r>
          </a:p>
          <a:p>
            <a:r>
              <a:rPr lang="ru-RU" sz="2400" b="1" dirty="0" smtClean="0"/>
              <a:t>сканирование бланков ответов </a:t>
            </a:r>
          </a:p>
          <a:p>
            <a:r>
              <a:rPr lang="ru-RU" sz="2400" b="1" dirty="0" smtClean="0"/>
              <a:t>участников в каждом ППЭ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7120" t="18267" r="4159" b="18178"/>
          <a:stretch/>
        </p:blipFill>
        <p:spPr>
          <a:xfrm>
            <a:off x="7499794" y="1521971"/>
            <a:ext cx="3968912" cy="3664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9328" y="4703455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Проекты бланков на сайте ФГБУ ФЦТ </a:t>
            </a:r>
          </a:p>
          <a:p>
            <a:r>
              <a:rPr lang="ru-RU" sz="2000" b="1" dirty="0" smtClean="0">
                <a:hlinkClick r:id="rId4"/>
              </a:rPr>
              <a:t>http://www.rustest.ru</a:t>
            </a:r>
            <a:endParaRPr lang="ru-RU" sz="2000" b="1" dirty="0" smtClean="0"/>
          </a:p>
          <a:p>
            <a:r>
              <a:rPr lang="ru-RU" sz="2000" b="1" dirty="0" smtClean="0"/>
              <a:t>и на официальном информационном портале ЕГЭ</a:t>
            </a:r>
          </a:p>
          <a:p>
            <a:r>
              <a:rPr lang="en-US" sz="2000" b="1" dirty="0" smtClean="0">
                <a:hlinkClick r:id="rId5"/>
              </a:rPr>
              <a:t>http://ege.edu.ru/ru/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23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615" t="13041" r="39232" b="5224"/>
          <a:stretch/>
        </p:blipFill>
        <p:spPr>
          <a:xfrm>
            <a:off x="8608499" y="1598116"/>
            <a:ext cx="3329760" cy="47173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2789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Комплект бланков ЕГЭ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231" t="12560" r="38654" b="4387"/>
          <a:stretch/>
        </p:blipFill>
        <p:spPr>
          <a:xfrm>
            <a:off x="362606" y="1982612"/>
            <a:ext cx="3357989" cy="47354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4616" t="13643" r="39134" b="4867"/>
          <a:stretch/>
        </p:blipFill>
        <p:spPr>
          <a:xfrm>
            <a:off x="6581086" y="1726049"/>
            <a:ext cx="3346707" cy="47173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4135" t="13402" r="38557" b="4055"/>
          <a:stretch/>
        </p:blipFill>
        <p:spPr>
          <a:xfrm>
            <a:off x="3453119" y="1847589"/>
            <a:ext cx="3384161" cy="47237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234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693</Words>
  <Application>Microsoft Office PowerPoint</Application>
  <PresentationFormat>Широкоэкранный</PresentationFormat>
  <Paragraphs>164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Lidia</cp:lastModifiedBy>
  <cp:revision>240</cp:revision>
  <dcterms:created xsi:type="dcterms:W3CDTF">2018-09-12T09:37:30Z</dcterms:created>
  <dcterms:modified xsi:type="dcterms:W3CDTF">2023-09-12T08:22:27Z</dcterms:modified>
</cp:coreProperties>
</file>