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5"/>
  </p:notesMasterIdLst>
  <p:handoutMasterIdLst>
    <p:handoutMasterId r:id="rId36"/>
  </p:handoutMasterIdLst>
  <p:sldIdLst>
    <p:sldId id="377" r:id="rId2"/>
    <p:sldId id="385" r:id="rId3"/>
    <p:sldId id="379" r:id="rId4"/>
    <p:sldId id="258" r:id="rId5"/>
    <p:sldId id="408" r:id="rId6"/>
    <p:sldId id="405" r:id="rId7"/>
    <p:sldId id="407" r:id="rId8"/>
    <p:sldId id="409" r:id="rId9"/>
    <p:sldId id="410" r:id="rId10"/>
    <p:sldId id="412" r:id="rId11"/>
    <p:sldId id="380" r:id="rId12"/>
    <p:sldId id="427" r:id="rId13"/>
    <p:sldId id="428" r:id="rId14"/>
    <p:sldId id="429" r:id="rId15"/>
    <p:sldId id="430" r:id="rId16"/>
    <p:sldId id="431" r:id="rId17"/>
    <p:sldId id="404" r:id="rId18"/>
    <p:sldId id="388" r:id="rId19"/>
    <p:sldId id="413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382" r:id="rId33"/>
    <p:sldId id="392" r:id="rId3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C16548"/>
    <a:srgbClr val="EFE9E7"/>
    <a:srgbClr val="CB6E50"/>
    <a:srgbClr val="E1C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4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-68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29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72623BC-5453-41D9-8AAA-DC8C046E78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F67D222-4B37-4341-A20E-5F7F6C3448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36061D9A-746F-451D-A588-E1812F761F0E}" type="datetimeFigureOut">
              <a:rPr lang="ru-RU" smtClean="0"/>
              <a:t>01.03.2024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B166901-B1E0-4CE0-9E4B-28767C873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9224F09-7EC3-4666-A1BC-C6E796D196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248A818-BD7E-4D23-9FDE-11234E8699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66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30AB2845-231E-434A-B678-E6CE4B27D651}" type="datetimeFigureOut">
              <a:rPr lang="ru-RU" smtClean="0"/>
              <a:t>01.03.2024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943A4303-F8B1-2446-9487-0E9B8F2997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24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3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5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93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49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2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8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65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54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124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8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20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63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63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46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9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42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889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43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0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943A4303-F8B1-2446-9487-0E9B8F299762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39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43A4303-F8B1-2446-9487-0E9B8F2997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3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9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1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74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9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7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144BAE1-A538-F540-A4BA-29D41BFAB7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5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159547C-AB38-C793-550F-7C7D6CEE22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224" y="-1"/>
            <a:ext cx="11035552" cy="6858001"/>
          </a:xfrm>
          <a:noFill/>
        </p:spPr>
        <p:txBody>
          <a:bodyPr lIns="0" tIns="0" rIns="0" bIns="0" rtlCol="0" anchor="ctr">
            <a:noAutofit/>
          </a:bodyPr>
          <a:lstStyle>
            <a:lvl1pPr algn="l">
              <a:defRPr lang="ru-RU" sz="8000" kern="1200" spc="1000" baseline="0">
                <a:ln>
                  <a:noFill/>
                </a:ln>
                <a:solidFill>
                  <a:srgbClr val="CB6E50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Рисунок 26">
            <a:extLst>
              <a:ext uri="{FF2B5EF4-FFF2-40B4-BE49-F238E27FC236}">
                <a16:creationId xmlns:a16="http://schemas.microsoft.com/office/drawing/2014/main" xmlns="" id="{C0B4C216-E27C-7A50-CF5C-D340913FF5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28308" y="604554"/>
            <a:ext cx="4085468" cy="5136084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400" b="0" i="0">
                <a:solidFill>
                  <a:schemeClr val="bg1"/>
                </a:solidFill>
                <a:latin typeface="Arial" panose="02000503020000020003" pitchFamily="2" charset="0"/>
                <a:cs typeface="Arial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0C4CF15-8EEB-3E61-A35B-A44FACDC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8308" y="5901989"/>
            <a:ext cx="4085468" cy="46808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lang="ru-RU" sz="1800" b="0" i="0">
                <a:solidFill>
                  <a:schemeClr val="bg1"/>
                </a:solidFill>
                <a:latin typeface="+mn-lt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25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553680"/>
          </a:xfrm>
        </p:spPr>
        <p:txBody>
          <a:bodyPr lIns="0" tIns="0" rIns="0" bIns="0" rtlCol="0" anchor="t"/>
          <a:lstStyle>
            <a:lvl1pPr algn="ctr"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1916A793-0543-8519-4E06-4D8E6A4E8C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837944"/>
            <a:ext cx="11353800" cy="3019086"/>
          </a:xfrm>
        </p:spPr>
        <p:txBody>
          <a:bodyPr rtlCol="0">
            <a:noAutofit/>
          </a:bodyPr>
          <a:lstStyle>
            <a:lvl1pPr>
              <a:defRPr lang="ru-RU" sz="3200"/>
            </a:lvl1pPr>
            <a:lvl2pPr marL="457200" indent="0" algn="l">
              <a:buNone/>
              <a:defRPr lang="ru-RU" sz="14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1" rtl="0"/>
            <a:r>
              <a:rPr lang="ru-RU" dirty="0"/>
              <a:t>Смарт-графика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2FA2A82A-5FFB-EAB7-624A-E00F9EA6D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459" y="5232509"/>
            <a:ext cx="2188729" cy="493151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36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Изменить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xmlns="" id="{1DD59288-2C4C-BA2F-F3C9-CEEC7BBAE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47242" y="5232509"/>
            <a:ext cx="2188728" cy="493151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36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xmlns="" id="{A221A6B3-B644-8124-2E99-CBB5C1C0B2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56023" y="5232509"/>
            <a:ext cx="2188729" cy="493151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36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xmlns="" id="{282FC433-EED8-C305-2AE2-E3BC9D42E5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64806" y="5232509"/>
            <a:ext cx="2188729" cy="493151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36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xmlns="" id="{0824A580-B433-CC76-2FDC-C607FC5ECF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8459" y="5742851"/>
            <a:ext cx="2188729" cy="36933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4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xmlns="" id="{479803CA-9514-7183-8AC8-13CC5B84064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547241" y="5742851"/>
            <a:ext cx="2188729" cy="36933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4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xmlns="" id="{861F1384-35C1-15D1-9228-D96AC95355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56023" y="5742851"/>
            <a:ext cx="2188729" cy="36933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4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18">
            <a:extLst>
              <a:ext uri="{FF2B5EF4-FFF2-40B4-BE49-F238E27FC236}">
                <a16:creationId xmlns:a16="http://schemas.microsoft.com/office/drawing/2014/main" xmlns="" id="{38B1D216-8DC7-A8D4-4857-4C7529D982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64806" y="5742851"/>
            <a:ext cx="2188729" cy="369332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4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35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азвание и контент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6">
            <a:extLst>
              <a:ext uri="{FF2B5EF4-FFF2-40B4-BE49-F238E27FC236}">
                <a16:creationId xmlns:a16="http://schemas.microsoft.com/office/drawing/2014/main" xmlns="" id="{E0689DF6-C6F5-534C-0D45-ED59D003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60958"/>
            <a:ext cx="4085468" cy="5136084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b="0" i="0">
                <a:solidFill>
                  <a:schemeClr val="bg1"/>
                </a:solidFill>
                <a:latin typeface="Arial" panose="02000503020000020003" pitchFamily="2" charset="0"/>
                <a:cs typeface="Arial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xmlns="" id="{248A60E5-D102-7326-D77E-C6DF8BDDA7D6}"/>
              </a:ext>
            </a:extLst>
          </p:cNvPr>
          <p:cNvSpPr txBox="1"/>
          <p:nvPr userDrawn="1"/>
        </p:nvSpPr>
        <p:spPr>
          <a:xfrm>
            <a:off x="6598508" y="60795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2D67076B-6CF0-B20E-9689-27FA1127A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8851" y="0"/>
            <a:ext cx="8160152" cy="6858000"/>
          </a:xfrm>
        </p:spPr>
        <p:txBody>
          <a:bodyPr rtlCol="0" anchor="ctr">
            <a:noAutofit/>
          </a:bodyPr>
          <a:lstStyle>
            <a:lvl1pPr algn="l">
              <a:defRPr lang="ru-RU" sz="8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309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986A58D-6106-E01B-0BDC-2F992AD2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553680"/>
          </a:xfrm>
        </p:spPr>
        <p:txBody>
          <a:bodyPr lIns="0" tIns="0" rIns="0" bIns="0" rtlCol="0" anchor="t"/>
          <a:lstStyle>
            <a:lvl1pPr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xmlns="" id="{3F266306-412A-D7DE-40EF-45BBA13E5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8460" y="2539313"/>
            <a:ext cx="685800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Рисунок 5">
            <a:extLst>
              <a:ext uri="{FF2B5EF4-FFF2-40B4-BE49-F238E27FC236}">
                <a16:creationId xmlns:a16="http://schemas.microsoft.com/office/drawing/2014/main" xmlns="" id="{28BF9A91-4021-72CF-EEBD-43B8B2F764A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34372" y="2539313"/>
            <a:ext cx="685800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0" name="Рисунок 5">
            <a:extLst>
              <a:ext uri="{FF2B5EF4-FFF2-40B4-BE49-F238E27FC236}">
                <a16:creationId xmlns:a16="http://schemas.microsoft.com/office/drawing/2014/main" xmlns="" id="{5D88CB52-BC08-9751-260B-B531030DCAB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430282" y="2539313"/>
            <a:ext cx="685800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xmlns="" id="{06E6C850-58C9-7074-08C7-7D24B9A951F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26190" y="2539313"/>
            <a:ext cx="685800" cy="6858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CC404B5F-F158-CEF8-E5AF-9B7601510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462" y="3397603"/>
            <a:ext cx="2227344" cy="43068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xmlns="" id="{0A395A78-D15C-3B71-AC48-52F422FF29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34372" y="3397603"/>
            <a:ext cx="2227344" cy="43068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xmlns="" id="{C26292D0-5ED9-B06E-0FEC-5ECF9B61DA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30282" y="3397603"/>
            <a:ext cx="2227344" cy="43068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xmlns="" id="{7025E22B-8EFC-3B41-7DF2-F2F0FBBFC2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26192" y="3397603"/>
            <a:ext cx="2227344" cy="43068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8" name="Текст 18">
            <a:extLst>
              <a:ext uri="{FF2B5EF4-FFF2-40B4-BE49-F238E27FC236}">
                <a16:creationId xmlns:a16="http://schemas.microsoft.com/office/drawing/2014/main" xmlns="" id="{459D7743-7A8F-C73A-B9D5-49190ED512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8462" y="4000780"/>
            <a:ext cx="2227344" cy="207874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7" name="Текст 18">
            <a:extLst>
              <a:ext uri="{FF2B5EF4-FFF2-40B4-BE49-F238E27FC236}">
                <a16:creationId xmlns:a16="http://schemas.microsoft.com/office/drawing/2014/main" xmlns="" id="{D4BD1280-EFE5-3F5B-2E53-29FC62D2218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34372" y="4000780"/>
            <a:ext cx="2227344" cy="207874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6" name="Текст 18">
            <a:extLst>
              <a:ext uri="{FF2B5EF4-FFF2-40B4-BE49-F238E27FC236}">
                <a16:creationId xmlns:a16="http://schemas.microsoft.com/office/drawing/2014/main" xmlns="" id="{D7323A54-CEF7-D9AE-B43D-CCF5F95273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0282" y="4000780"/>
            <a:ext cx="2227344" cy="207874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5" name="Текст 18">
            <a:extLst>
              <a:ext uri="{FF2B5EF4-FFF2-40B4-BE49-F238E27FC236}">
                <a16:creationId xmlns:a16="http://schemas.microsoft.com/office/drawing/2014/main" xmlns="" id="{C50A54A3-4CD3-53F4-3FFE-F664FBFCB1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26191" y="4000780"/>
            <a:ext cx="2227344" cy="207874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66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75B86244-CE85-A100-2FAE-57F9E9959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681" y="4554640"/>
            <a:ext cx="7156551" cy="99289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80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ЗАГОЛОВОК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41BADE24-E02E-B86B-4973-FF07C9C25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81" y="1296361"/>
            <a:ext cx="7156551" cy="99289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80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096E5F1B-46ED-3EC5-71CF-9A8DF9B5AA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8452" y="1"/>
            <a:ext cx="5329866" cy="6857999"/>
          </a:xfrm>
          <a:custGeom>
            <a:avLst/>
            <a:gdLst>
              <a:gd name="connsiteX0" fmla="*/ 1468669 w 5329866"/>
              <a:gd name="connsiteY0" fmla="*/ 0 h 6857999"/>
              <a:gd name="connsiteX1" fmla="*/ 3861198 w 5329866"/>
              <a:gd name="connsiteY1" fmla="*/ 0 h 6857999"/>
              <a:gd name="connsiteX2" fmla="*/ 3935198 w 5329866"/>
              <a:gd name="connsiteY2" fmla="*/ 35648 h 6857999"/>
              <a:gd name="connsiteX3" fmla="*/ 5329866 w 5329866"/>
              <a:gd name="connsiteY3" fmla="*/ 2378939 h 6857999"/>
              <a:gd name="connsiteX4" fmla="*/ 5326197 w 5329866"/>
              <a:gd name="connsiteY4" fmla="*/ 2451597 h 6857999"/>
              <a:gd name="connsiteX5" fmla="*/ 5329866 w 5329866"/>
              <a:gd name="connsiteY5" fmla="*/ 2451597 h 6857999"/>
              <a:gd name="connsiteX6" fmla="*/ 5329866 w 5329866"/>
              <a:gd name="connsiteY6" fmla="*/ 4479062 h 6857999"/>
              <a:gd name="connsiteX7" fmla="*/ 5329866 w 5329866"/>
              <a:gd name="connsiteY7" fmla="*/ 4613614 h 6857999"/>
              <a:gd name="connsiteX8" fmla="*/ 5323072 w 5329866"/>
              <a:gd name="connsiteY8" fmla="*/ 4613614 h 6857999"/>
              <a:gd name="connsiteX9" fmla="*/ 5316108 w 5329866"/>
              <a:gd name="connsiteY9" fmla="*/ 4751536 h 6857999"/>
              <a:gd name="connsiteX10" fmla="*/ 4074162 w 5329866"/>
              <a:gd name="connsiteY10" fmla="*/ 6741331 h 6857999"/>
              <a:gd name="connsiteX11" fmla="*/ 3866902 w 5329866"/>
              <a:gd name="connsiteY11" fmla="*/ 6857999 h 6857999"/>
              <a:gd name="connsiteX12" fmla="*/ 1462965 w 5329866"/>
              <a:gd name="connsiteY12" fmla="*/ 6857999 h 6857999"/>
              <a:gd name="connsiteX13" fmla="*/ 1255705 w 5329866"/>
              <a:gd name="connsiteY13" fmla="*/ 6741331 h 6857999"/>
              <a:gd name="connsiteX14" fmla="*/ 13759 w 5329866"/>
              <a:gd name="connsiteY14" fmla="*/ 4751536 h 6857999"/>
              <a:gd name="connsiteX15" fmla="*/ 6794 w 5329866"/>
              <a:gd name="connsiteY15" fmla="*/ 4613614 h 6857999"/>
              <a:gd name="connsiteX16" fmla="*/ 2 w 5329866"/>
              <a:gd name="connsiteY16" fmla="*/ 4613614 h 6857999"/>
              <a:gd name="connsiteX17" fmla="*/ 2 w 5329866"/>
              <a:gd name="connsiteY17" fmla="*/ 4479104 h 6857999"/>
              <a:gd name="connsiteX18" fmla="*/ 0 w 5329866"/>
              <a:gd name="connsiteY18" fmla="*/ 4479062 h 6857999"/>
              <a:gd name="connsiteX19" fmla="*/ 2 w 5329866"/>
              <a:gd name="connsiteY19" fmla="*/ 4479020 h 6857999"/>
              <a:gd name="connsiteX20" fmla="*/ 2 w 5329866"/>
              <a:gd name="connsiteY20" fmla="*/ 2451597 h 6857999"/>
              <a:gd name="connsiteX21" fmla="*/ 3670 w 5329866"/>
              <a:gd name="connsiteY21" fmla="*/ 2451597 h 6857999"/>
              <a:gd name="connsiteX22" fmla="*/ 0 w 5329866"/>
              <a:gd name="connsiteY22" fmla="*/ 2378939 h 6857999"/>
              <a:gd name="connsiteX23" fmla="*/ 1394668 w 5329866"/>
              <a:gd name="connsiteY23" fmla="*/ 3564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9866" h="6857999">
                <a:moveTo>
                  <a:pt x="1468669" y="0"/>
                </a:moveTo>
                <a:lnTo>
                  <a:pt x="3861198" y="0"/>
                </a:lnTo>
                <a:lnTo>
                  <a:pt x="3935198" y="35648"/>
                </a:lnTo>
                <a:cubicBezTo>
                  <a:pt x="4765925" y="486926"/>
                  <a:pt x="5329866" y="1367075"/>
                  <a:pt x="5329866" y="2378939"/>
                </a:cubicBezTo>
                <a:lnTo>
                  <a:pt x="5326197" y="2451597"/>
                </a:lnTo>
                <a:lnTo>
                  <a:pt x="5329866" y="2451597"/>
                </a:lnTo>
                <a:lnTo>
                  <a:pt x="5329866" y="4479062"/>
                </a:lnTo>
                <a:lnTo>
                  <a:pt x="5329866" y="4613614"/>
                </a:lnTo>
                <a:lnTo>
                  <a:pt x="5323072" y="4613614"/>
                </a:lnTo>
                <a:lnTo>
                  <a:pt x="5316108" y="4751536"/>
                </a:lnTo>
                <a:cubicBezTo>
                  <a:pt x="5230813" y="5591417"/>
                  <a:pt x="4755512" y="6316001"/>
                  <a:pt x="4074162" y="6741331"/>
                </a:cubicBezTo>
                <a:lnTo>
                  <a:pt x="3866902" y="6857999"/>
                </a:lnTo>
                <a:lnTo>
                  <a:pt x="1462965" y="6857999"/>
                </a:lnTo>
                <a:lnTo>
                  <a:pt x="1255705" y="6741331"/>
                </a:lnTo>
                <a:cubicBezTo>
                  <a:pt x="574355" y="6316001"/>
                  <a:pt x="99054" y="5591417"/>
                  <a:pt x="13759" y="4751536"/>
                </a:cubicBezTo>
                <a:lnTo>
                  <a:pt x="6794" y="4613614"/>
                </a:lnTo>
                <a:lnTo>
                  <a:pt x="2" y="4613614"/>
                </a:lnTo>
                <a:lnTo>
                  <a:pt x="2" y="4479104"/>
                </a:lnTo>
                <a:lnTo>
                  <a:pt x="0" y="4479062"/>
                </a:lnTo>
                <a:lnTo>
                  <a:pt x="2" y="4479020"/>
                </a:lnTo>
                <a:lnTo>
                  <a:pt x="2" y="2451597"/>
                </a:lnTo>
                <a:lnTo>
                  <a:pt x="3670" y="2451597"/>
                </a:lnTo>
                <a:lnTo>
                  <a:pt x="0" y="2378939"/>
                </a:lnTo>
                <a:cubicBezTo>
                  <a:pt x="0" y="1367075"/>
                  <a:pt x="563941" y="486926"/>
                  <a:pt x="1394668" y="35648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4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E88BC5D-D10D-D2EE-8AE9-4CDCE46A2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681" y="2404268"/>
            <a:ext cx="7217511" cy="2049462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8000" b="0" i="0" spc="10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223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DAB6B870-F337-8AB9-902B-76B31B88B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1643" y="3039033"/>
            <a:ext cx="3478306" cy="3186954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50000"/>
              </a:lnSpc>
              <a:defRPr lang="ru-RU" sz="1600" b="1" i="0" spc="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D96EB741-6571-225B-B7A7-4AA9D1E61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975" y="0"/>
            <a:ext cx="9839325" cy="6857998"/>
          </a:xfr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>
              <a:buNone/>
              <a:defRPr lang="ru-RU" sz="8000" spc="1000" dirty="0">
                <a:solidFill>
                  <a:schemeClr val="tx2">
                    <a:alpha val="10000"/>
                  </a:schemeClr>
                </a:solidFill>
                <a:effectLst/>
                <a:latin typeface="+mj-lt"/>
              </a:defRPr>
            </a:lvl1pPr>
          </a:lstStyle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БЛАГОДАРИМ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БЛАГОДАРИМ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БЛАГОДАРИМ 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ВАС!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ВАС!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ВАС!</a:t>
            </a:r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/>
              <a:t>ВАС!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6826FD8D-780A-4913-0206-2F5C031F37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8514" y="2457559"/>
            <a:ext cx="9420899" cy="3186954"/>
          </a:xfr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>
              <a:buNone/>
              <a:defRPr lang="ru-RU" sz="8000" spc="1000" dirty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/>
              <a:t>БЛАГОДАРИМ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/>
              <a:t>ВАС!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noProof="0"/>
          </a:p>
          <a:p>
            <a:pPr marL="228600" marR="0" lvl="0" indent="-2286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53117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Фоновая рамка">
            <a:extLst>
              <a:ext uri="{FF2B5EF4-FFF2-40B4-BE49-F238E27FC236}">
                <a16:creationId xmlns:a16="http://schemas.microsoft.com/office/drawing/2014/main" xmlns="" id="{12F2FCAF-7E43-F643-B855-75E2617F3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61268" y="-38660"/>
            <a:ext cx="12314688" cy="6958629"/>
          </a:xfrm>
          <a:custGeom>
            <a:avLst/>
            <a:gdLst>
              <a:gd name="connsiteX0" fmla="*/ 0 w 10159618"/>
              <a:gd name="connsiteY0" fmla="*/ 0 h 7886446"/>
              <a:gd name="connsiteX1" fmla="*/ 0 w 10159618"/>
              <a:gd name="connsiteY1" fmla="*/ 7886447 h 7886446"/>
              <a:gd name="connsiteX2" fmla="*/ 10159619 w 10159618"/>
              <a:gd name="connsiteY2" fmla="*/ 7886447 h 7886446"/>
              <a:gd name="connsiteX3" fmla="*/ 10159619 w 10159618"/>
              <a:gd name="connsiteY3" fmla="*/ 0 h 7886446"/>
              <a:gd name="connsiteX4" fmla="*/ 0 w 10159618"/>
              <a:gd name="connsiteY4" fmla="*/ 0 h 7886446"/>
              <a:gd name="connsiteX5" fmla="*/ 9753219 w 10159618"/>
              <a:gd name="connsiteY5" fmla="*/ 7323836 h 7886446"/>
              <a:gd name="connsiteX6" fmla="*/ 1352931 w 10159618"/>
              <a:gd name="connsiteY6" fmla="*/ 7323836 h 7886446"/>
              <a:gd name="connsiteX7" fmla="*/ 408559 w 10159618"/>
              <a:gd name="connsiteY7" fmla="*/ 6379464 h 7886446"/>
              <a:gd name="connsiteX8" fmla="*/ 408559 w 10159618"/>
              <a:gd name="connsiteY8" fmla="*/ 536194 h 7886446"/>
              <a:gd name="connsiteX9" fmla="*/ 8808974 w 10159618"/>
              <a:gd name="connsiteY9" fmla="*/ 536194 h 7886446"/>
              <a:gd name="connsiteX10" fmla="*/ 9753346 w 10159618"/>
              <a:gd name="connsiteY10" fmla="*/ 1480566 h 7886446"/>
              <a:gd name="connsiteX11" fmla="*/ 9753346 w 10159618"/>
              <a:gd name="connsiteY11" fmla="*/ 7323836 h 788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59618" h="7886446">
                <a:moveTo>
                  <a:pt x="0" y="0"/>
                </a:moveTo>
                <a:lnTo>
                  <a:pt x="0" y="7886447"/>
                </a:lnTo>
                <a:lnTo>
                  <a:pt x="10159619" y="7886447"/>
                </a:lnTo>
                <a:lnTo>
                  <a:pt x="10159619" y="0"/>
                </a:lnTo>
                <a:lnTo>
                  <a:pt x="0" y="0"/>
                </a:lnTo>
                <a:close/>
                <a:moveTo>
                  <a:pt x="9753219" y="7323836"/>
                </a:moveTo>
                <a:lnTo>
                  <a:pt x="1352931" y="7323836"/>
                </a:lnTo>
                <a:cubicBezTo>
                  <a:pt x="831342" y="7323836"/>
                  <a:pt x="408559" y="6901053"/>
                  <a:pt x="408559" y="6379464"/>
                </a:cubicBezTo>
                <a:lnTo>
                  <a:pt x="408559" y="536194"/>
                </a:lnTo>
                <a:lnTo>
                  <a:pt x="8808974" y="536194"/>
                </a:lnTo>
                <a:cubicBezTo>
                  <a:pt x="9330563" y="536194"/>
                  <a:pt x="9753346" y="958977"/>
                  <a:pt x="9753346" y="1480566"/>
                </a:cubicBezTo>
                <a:lnTo>
                  <a:pt x="9753346" y="7323836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sz="1588" noProof="1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7EF9C361-7B81-E74B-8DC0-3E6B51E4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0" y="1494104"/>
            <a:ext cx="10514061" cy="622625"/>
          </a:xfrm>
          <a:prstGeom prst="rect">
            <a:avLst/>
          </a:prstGeom>
        </p:spPr>
        <p:txBody>
          <a:bodyPr rtlCol="0"/>
          <a:lstStyle>
            <a:lvl1pPr>
              <a:defRPr sz="2735" cap="all" baseline="0">
                <a:latin typeface="+mj-lt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9" name="НАСТОЯЩИМ ПОДТВЕРЖДАЕМ, ЧТО">
            <a:extLst>
              <a:ext uri="{FF2B5EF4-FFF2-40B4-BE49-F238E27FC236}">
                <a16:creationId xmlns:a16="http://schemas.microsoft.com/office/drawing/2014/main" xmlns="" id="{83503226-5D2A-194C-A9D5-8F8876826B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5720" y="2328662"/>
            <a:ext cx="4100561" cy="33096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588">
                <a:latin typeface="+mn-lt"/>
              </a:defRPr>
            </a:lvl1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14" name="Имя">
            <a:extLst>
              <a:ext uri="{FF2B5EF4-FFF2-40B4-BE49-F238E27FC236}">
                <a16:creationId xmlns:a16="http://schemas.microsoft.com/office/drawing/2014/main" xmlns="" id="{609494BD-D9F4-A14A-AADA-EF7ABEF7BB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969" y="2840692"/>
            <a:ext cx="10514059" cy="98331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5824" b="1" i="0">
                <a:latin typeface="+mj-lt"/>
              </a:defRPr>
            </a:lvl1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15" name="УСПЕШНО ОКОНЧИЛ КУРС ОБУЧЕНИЯ">
            <a:extLst>
              <a:ext uri="{FF2B5EF4-FFF2-40B4-BE49-F238E27FC236}">
                <a16:creationId xmlns:a16="http://schemas.microsoft.com/office/drawing/2014/main" xmlns="" id="{66A63EC3-3C12-F642-A16C-25832BBD9B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5561" y="3943496"/>
            <a:ext cx="9060873" cy="70057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588">
                <a:latin typeface="+mn-lt"/>
              </a:defRPr>
            </a:lvl1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cxnSp>
        <p:nvCxnSpPr>
          <p:cNvPr id="19" name="Подписанная строка">
            <a:extLst>
              <a:ext uri="{FF2B5EF4-FFF2-40B4-BE49-F238E27FC236}">
                <a16:creationId xmlns:a16="http://schemas.microsoft.com/office/drawing/2014/main" xmlns="" id="{6334E13E-A9E4-3741-8AEB-E4C98C3E6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2307261" y="5440163"/>
            <a:ext cx="3360824" cy="0"/>
          </a:xfrm>
          <a:prstGeom prst="line">
            <a:avLst/>
          </a:prstGeom>
          <a:ln w="9525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Лента">
            <a:extLst>
              <a:ext uri="{FF2B5EF4-FFF2-40B4-BE49-F238E27FC236}">
                <a16:creationId xmlns:a16="http://schemas.microsoft.com/office/drawing/2014/main" xmlns="" id="{78FB0395-D732-AA42-A738-A51E03ACD0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44160" y="-38707"/>
            <a:ext cx="755695" cy="1559919"/>
          </a:xfrm>
          <a:custGeom>
            <a:avLst/>
            <a:gdLst>
              <a:gd name="connsiteX0" fmla="*/ 0 w 623448"/>
              <a:gd name="connsiteY0" fmla="*/ 1767909 h 1767908"/>
              <a:gd name="connsiteX1" fmla="*/ 311662 w 623448"/>
              <a:gd name="connsiteY1" fmla="*/ 1561701 h 1767908"/>
              <a:gd name="connsiteX2" fmla="*/ 623449 w 623448"/>
              <a:gd name="connsiteY2" fmla="*/ 1767909 h 1767908"/>
              <a:gd name="connsiteX3" fmla="*/ 623449 w 623448"/>
              <a:gd name="connsiteY3" fmla="*/ 0 h 1767908"/>
              <a:gd name="connsiteX4" fmla="*/ 0 w 623448"/>
              <a:gd name="connsiteY4" fmla="*/ 0 h 176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448" h="1767908">
                <a:moveTo>
                  <a:pt x="0" y="1767909"/>
                </a:moveTo>
                <a:lnTo>
                  <a:pt x="311662" y="1561701"/>
                </a:lnTo>
                <a:lnTo>
                  <a:pt x="623449" y="1767909"/>
                </a:lnTo>
                <a:lnTo>
                  <a:pt x="623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sz="1588" noProof="1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C569A78F-BA45-B94F-BC1A-F161CD1F24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0988" y="5487912"/>
            <a:ext cx="3550228" cy="29695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235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cxnSp>
        <p:nvCxnSpPr>
          <p:cNvPr id="23" name="Подписанная строка">
            <a:extLst>
              <a:ext uri="{FF2B5EF4-FFF2-40B4-BE49-F238E27FC236}">
                <a16:creationId xmlns:a16="http://schemas.microsoft.com/office/drawing/2014/main" xmlns="" id="{60CE8219-F7C1-C644-B82D-B94628BB2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558326" y="5440163"/>
            <a:ext cx="3360824" cy="0"/>
          </a:xfrm>
          <a:prstGeom prst="line">
            <a:avLst/>
          </a:prstGeom>
          <a:ln w="9525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4D4C3F1-6EBC-D548-81F1-838C4FC216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0242" y="5107081"/>
            <a:ext cx="3550228" cy="3333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12">
                <a:latin typeface="+mn-lt"/>
              </a:defRPr>
            </a:lvl1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xmlns="" id="{009D626F-1B42-4D45-8427-E5F79FFAE4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46084" y="5487912"/>
            <a:ext cx="3550228" cy="296956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235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1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922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986A58D-6106-E01B-0BDC-2F992AD2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553680"/>
          </a:xfrm>
        </p:spPr>
        <p:txBody>
          <a:bodyPr lIns="0" tIns="0" rIns="0" bIns="0" rtlCol="0" anchor="t"/>
          <a:lstStyle>
            <a:lvl1pPr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3F1B2C6-F3A6-F65F-DF38-0E32604698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358823"/>
            <a:ext cx="6644109" cy="6858000"/>
          </a:xfrm>
        </p:spPr>
        <p:txBody>
          <a:bodyPr rtlCol="0" anchor="t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lang="ru-RU" sz="76000" b="0" spc="1000">
                <a:solidFill>
                  <a:schemeClr val="accent1">
                    <a:alpha val="5000"/>
                  </a:schemeClr>
                </a:solidFill>
                <a:latin typeface="+mj-lt"/>
              </a:defRPr>
            </a:lvl1pPr>
            <a:lvl2pPr marL="457200" indent="0">
              <a:buNone/>
              <a:defRPr lang="ru-RU" spc="1000">
                <a:latin typeface="Felix Titling" pitchFamily="82" charset="77"/>
              </a:defRPr>
            </a:lvl2pPr>
            <a:lvl3pPr marL="914400" indent="0">
              <a:buNone/>
              <a:defRPr lang="ru-RU" spc="1000">
                <a:latin typeface="Felix Titling" pitchFamily="82" charset="77"/>
              </a:defRPr>
            </a:lvl3pPr>
            <a:lvl4pPr marL="1371600" indent="0">
              <a:buNone/>
              <a:defRPr lang="ru-RU" spc="1000">
                <a:latin typeface="Felix Titling" pitchFamily="82" charset="77"/>
              </a:defRPr>
            </a:lvl4pPr>
            <a:lvl5pPr marL="1828800" indent="0">
              <a:buNone/>
              <a:defRPr lang="ru-RU" spc="1000">
                <a:latin typeface="Felix Titling" pitchFamily="82" charset="77"/>
              </a:defRPr>
            </a:lvl5pPr>
          </a:lstStyle>
          <a:p>
            <a:pPr lvl="0" rtl="0"/>
            <a:r>
              <a:rPr lang="ru-RU" noProof="0"/>
              <a:t>a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CC404B5F-F158-CEF8-E5AF-9B7601510F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462" y="2547296"/>
            <a:ext cx="2227344" cy="67781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xmlns="" id="{25014DBD-FC37-6FBB-AEBA-C826652821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4373" y="2547296"/>
            <a:ext cx="2227344" cy="67781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xmlns="" id="{F62835A7-C3E7-285E-CDF2-A44B022CFA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0284" y="2547296"/>
            <a:ext cx="2227344" cy="67781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xmlns="" id="{EB251253-703B-546E-AB34-52E0AE4AA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6194" y="2547296"/>
            <a:ext cx="2227344" cy="67781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xmlns="" id="{AAD5CDF0-03F4-067C-A930-F9EEE3F0E3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462" y="3225113"/>
            <a:ext cx="2227344" cy="270723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xmlns="" id="{1EA0E8C0-9652-ED9C-4CD9-6B72392D6D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34369" y="3225113"/>
            <a:ext cx="2227344" cy="270723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xmlns="" id="{50155057-5F64-A44D-EBB6-913EC89187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0041" y="3225113"/>
            <a:ext cx="2227344" cy="270723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095532FA-0A0C-CF19-D640-F92609A782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6191" y="3225113"/>
            <a:ext cx="2227344" cy="270723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fld id="{295C7AAE-A677-454A-8BDB-62A0650ACE9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618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и контен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6">
            <a:extLst>
              <a:ext uri="{FF2B5EF4-FFF2-40B4-BE49-F238E27FC236}">
                <a16:creationId xmlns:a16="http://schemas.microsoft.com/office/drawing/2014/main" xmlns="" id="{6A67D644-32E7-08DE-4A04-59BC59DA6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3536" y="697867"/>
            <a:ext cx="4344928" cy="5462266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4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515600" cy="1736204"/>
          </a:xfrm>
        </p:spPr>
        <p:txBody>
          <a:bodyPr rtlCol="0" anchor="ctr">
            <a:noAutofit/>
          </a:bodyPr>
          <a:lstStyle>
            <a:lvl1pPr algn="ctr">
              <a:defRPr lang="ru-RU" sz="800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21A91CD-FAA1-12A5-36FC-FB6877A5CF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7235" y="5501848"/>
            <a:ext cx="10515600" cy="135615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8000" b="0" spc="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6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10349A9-96E5-48EF-811D-326560B8C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0572" y="1188358"/>
            <a:ext cx="6321566" cy="1335273"/>
          </a:xfrm>
        </p:spPr>
        <p:txBody>
          <a:bodyPr lIns="0" tIns="0" rIns="0" bIns="0" rtlCol="0" anchor="t">
            <a:noAutofit/>
          </a:bodyPr>
          <a:lstStyle>
            <a:lvl1pPr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15" name="Рисунок 26">
            <a:extLst>
              <a:ext uri="{FF2B5EF4-FFF2-40B4-BE49-F238E27FC236}">
                <a16:creationId xmlns:a16="http://schemas.microsoft.com/office/drawing/2014/main" xmlns="" id="{E0689DF6-C6F5-534C-0D45-ED59D003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60958"/>
            <a:ext cx="4085468" cy="5136084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400" b="0" i="0">
                <a:latin typeface="+mn-lt"/>
                <a:cs typeface="+mn-cs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xmlns="" id="{EB251253-703B-546E-AB34-52E0AE4AA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0571" y="3000733"/>
            <a:ext cx="5763227" cy="2996309"/>
          </a:xfrm>
        </p:spPr>
        <p:txBody>
          <a:bodyPr lIns="0" tIns="0" rIns="0" bIns="0"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lang="ru-RU" sz="16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fld id="{295C7AAE-A677-454A-8BDB-62A0650ACE9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857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азвание и содержани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192137"/>
          </a:xfrm>
        </p:spPr>
        <p:txBody>
          <a:bodyPr lIns="0" tIns="0" rIns="0" bIns="0" rtlCol="0" anchor="t"/>
          <a:lstStyle>
            <a:lvl1pPr algn="ctr">
              <a:defRPr lang="ru-RU" sz="550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ОБРАЗЕЦ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xmlns="" id="{08E835A2-9A63-E732-F9E2-A4F4914B17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455" y="1834688"/>
            <a:ext cx="5310927" cy="723085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400" b="0" i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dirty="0"/>
              <a:t>СТИЛИ ОБРАЗЦА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xmlns="" id="{7CA4D69F-DA63-104E-3FB3-1F2D82C3B5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4466" y="1834688"/>
            <a:ext cx="5310927" cy="72308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400" b="0" i="0" spc="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dirty="0"/>
              <a:t>СТИЛИ ОБРАЗЦА ТЕКСТА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CC404B5F-F158-CEF8-E5AF-9B7601510F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455" y="2557773"/>
            <a:ext cx="1769072" cy="42570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Образец текста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xmlns="" id="{CAC50623-C141-FF48-2679-AD0F48D51D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05526" y="2557773"/>
            <a:ext cx="1772935" cy="42570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Образец текста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xmlns="" id="{FAAA39D6-45B2-A7D3-5DC3-C2459FFFC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78310" y="2557773"/>
            <a:ext cx="1769072" cy="42570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xmlns="" id="{08456420-6A32-6316-DB13-BD852A1B7E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44466" y="2557773"/>
            <a:ext cx="1769072" cy="425705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xmlns="" id="{4006011E-82D1-0E59-8663-132BB94A82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13537" y="2557773"/>
            <a:ext cx="1772935" cy="425705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xmlns="" id="{979E2337-5EFF-E5EE-D81F-00E835015F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786321" y="2557773"/>
            <a:ext cx="1769072" cy="425705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6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BAB66CF5-0D1B-FF68-BB2E-8A5D28F0BC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6455" y="2983478"/>
            <a:ext cx="1769071" cy="2707233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xmlns="" id="{52E7EFCE-36D7-CF86-2FEF-E3734FE995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405295" y="2983478"/>
            <a:ext cx="1772935" cy="2707233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xmlns="" id="{6E1DCC08-6799-A1AC-28C2-A872BAF1E5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178463" y="2983478"/>
            <a:ext cx="1768919" cy="2707233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0" name="Текст 18">
            <a:extLst>
              <a:ext uri="{FF2B5EF4-FFF2-40B4-BE49-F238E27FC236}">
                <a16:creationId xmlns:a16="http://schemas.microsoft.com/office/drawing/2014/main" xmlns="" id="{CE1BF705-AAB1-D537-2C0D-A795D1D4D17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4466" y="2983478"/>
            <a:ext cx="1769071" cy="2707233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xmlns="" id="{5F504EFC-46D9-97D5-DA53-4D8EB52D134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013306" y="2983478"/>
            <a:ext cx="1772935" cy="2707233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xmlns="" id="{C1231552-C2DF-2460-9DCB-33B1379D750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86474" y="2983478"/>
            <a:ext cx="1768919" cy="2707233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834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553680"/>
          </a:xfrm>
        </p:spPr>
        <p:txBody>
          <a:bodyPr lIns="0" tIns="0" rIns="0" bIns="0" rtlCol="0" anchor="t"/>
          <a:lstStyle>
            <a:lvl1pPr algn="ctr"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87B17915-F2EE-16C0-9704-0911520961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2064" y="1655064"/>
            <a:ext cx="11164824" cy="4599432"/>
          </a:xfrm>
        </p:spPr>
        <p:txBody>
          <a:bodyPr rtlCol="0">
            <a:noAutofit/>
          </a:bodyPr>
          <a:lstStyle>
            <a:lvl1pPr>
              <a:defRPr lang="ru-RU" sz="3200"/>
            </a:lvl1pPr>
            <a:lvl2pPr marL="457200" indent="0" algn="l">
              <a:buNone/>
              <a:defRPr lang="ru-RU" sz="14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1" rtl="0"/>
            <a:r>
              <a:rPr lang="ru-RU"/>
              <a:t>Смарт-графика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99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462" y="642551"/>
            <a:ext cx="10915076" cy="1553680"/>
          </a:xfrm>
        </p:spPr>
        <p:txBody>
          <a:bodyPr lIns="0" tIns="0" rIns="0" bIns="0" rtlCol="0" anchor="t"/>
          <a:lstStyle>
            <a:lvl1pPr algn="ctr"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xmlns="" id="{2A29FDC8-4969-6E0E-767C-B89B08D3D2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336" y="2195513"/>
            <a:ext cx="1743075" cy="3884612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30000" b="0" spc="500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dirty="0"/>
              <a:t>0</a:t>
            </a:r>
          </a:p>
        </p:txBody>
      </p:sp>
      <p:sp>
        <p:nvSpPr>
          <p:cNvPr id="7" name="Текст 18">
            <a:extLst>
              <a:ext uri="{FF2B5EF4-FFF2-40B4-BE49-F238E27FC236}">
                <a16:creationId xmlns:a16="http://schemas.microsoft.com/office/drawing/2014/main" xmlns="" id="{894B01F3-B2C5-4835-6EF9-A40EB0601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5389" y="2703910"/>
            <a:ext cx="1743062" cy="2503346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9CE4F9C-B2A8-323E-0B57-0B8FD348FA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0511" y="2196231"/>
            <a:ext cx="1743075" cy="3884612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30000" b="0" spc="500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/>
              <a:t>0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xmlns="" id="{E9B260B4-D1BC-635B-D388-0E1A9CF2C1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30848" y="2703910"/>
            <a:ext cx="1743062" cy="2503346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6470C7D3-57C4-0583-E642-C6AB3565F6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32902" y="2196231"/>
            <a:ext cx="1743075" cy="3884612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30000" b="0" spc="500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/>
              <a:t>0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xmlns="" id="{6978037E-3163-1C71-E997-16A7D05981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810474" y="2703910"/>
            <a:ext cx="1743062" cy="2503346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60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>
            <a:extLst>
              <a:ext uri="{FF2B5EF4-FFF2-40B4-BE49-F238E27FC236}">
                <a16:creationId xmlns:a16="http://schemas.microsoft.com/office/drawing/2014/main" xmlns="" id="{CB59D176-085F-4D98-7EAC-587AAF388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790575" y="-496452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xmlns="" id="{35534993-EB28-20A0-649F-874B18BF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90575" y="642270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xmlns="" id="{C343DEA5-C42E-2B07-9B4F-07365994AE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790575" y="1780992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xmlns="" id="{575FF4D9-84C9-19DB-9830-B3FFCD6F52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790575" y="2919714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xmlns="" id="{C6101C39-E513-BB9E-A945-D86FEDC7EC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90575" y="5197158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xmlns="" id="{992DB54E-3FB3-A115-7CFE-06CB747E0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790575" y="6335880"/>
            <a:ext cx="13773150" cy="992899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8500" b="0" spc="100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457200" indent="0">
              <a:buNone/>
              <a:defRPr lang="ru-RU">
                <a:latin typeface="Felix Titling" pitchFamily="82" charset="77"/>
              </a:defRPr>
            </a:lvl2pPr>
            <a:lvl3pPr marL="914400" indent="0">
              <a:buNone/>
              <a:defRPr lang="ru-RU">
                <a:latin typeface="Felix Titling" pitchFamily="82" charset="77"/>
              </a:defRPr>
            </a:lvl3pPr>
            <a:lvl4pPr marL="1371600" indent="0">
              <a:buNone/>
              <a:defRPr lang="ru-RU">
                <a:latin typeface="Felix Titling" pitchFamily="82" charset="77"/>
              </a:defRPr>
            </a:lvl4pPr>
            <a:lvl5pPr marL="18288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78CB881-B4B6-F9E5-06B7-B87D6D5300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31067" y="-2"/>
            <a:ext cx="5329866" cy="6858002"/>
          </a:xfrm>
          <a:custGeom>
            <a:avLst/>
            <a:gdLst>
              <a:gd name="connsiteX0" fmla="*/ 1468671 w 5329866"/>
              <a:gd name="connsiteY0" fmla="*/ 0 h 6858002"/>
              <a:gd name="connsiteX1" fmla="*/ 3861196 w 5329866"/>
              <a:gd name="connsiteY1" fmla="*/ 0 h 6858002"/>
              <a:gd name="connsiteX2" fmla="*/ 3935199 w 5329866"/>
              <a:gd name="connsiteY2" fmla="*/ 35649 h 6858002"/>
              <a:gd name="connsiteX3" fmla="*/ 5329866 w 5329866"/>
              <a:gd name="connsiteY3" fmla="*/ 2378940 h 6858002"/>
              <a:gd name="connsiteX4" fmla="*/ 5326197 w 5329866"/>
              <a:gd name="connsiteY4" fmla="*/ 2451598 h 6858002"/>
              <a:gd name="connsiteX5" fmla="*/ 5329866 w 5329866"/>
              <a:gd name="connsiteY5" fmla="*/ 2451598 h 6858002"/>
              <a:gd name="connsiteX6" fmla="*/ 5329866 w 5329866"/>
              <a:gd name="connsiteY6" fmla="*/ 4479063 h 6858002"/>
              <a:gd name="connsiteX7" fmla="*/ 5329866 w 5329866"/>
              <a:gd name="connsiteY7" fmla="*/ 4613615 h 6858002"/>
              <a:gd name="connsiteX8" fmla="*/ 5323072 w 5329866"/>
              <a:gd name="connsiteY8" fmla="*/ 4613615 h 6858002"/>
              <a:gd name="connsiteX9" fmla="*/ 5316108 w 5329866"/>
              <a:gd name="connsiteY9" fmla="*/ 4751537 h 6858002"/>
              <a:gd name="connsiteX10" fmla="*/ 4074162 w 5329866"/>
              <a:gd name="connsiteY10" fmla="*/ 6741332 h 6858002"/>
              <a:gd name="connsiteX11" fmla="*/ 3866899 w 5329866"/>
              <a:gd name="connsiteY11" fmla="*/ 6858002 h 6858002"/>
              <a:gd name="connsiteX12" fmla="*/ 1462968 w 5329866"/>
              <a:gd name="connsiteY12" fmla="*/ 6858002 h 6858002"/>
              <a:gd name="connsiteX13" fmla="*/ 1255705 w 5329866"/>
              <a:gd name="connsiteY13" fmla="*/ 6741332 h 6858002"/>
              <a:gd name="connsiteX14" fmla="*/ 13759 w 5329866"/>
              <a:gd name="connsiteY14" fmla="*/ 4751537 h 6858002"/>
              <a:gd name="connsiteX15" fmla="*/ 6794 w 5329866"/>
              <a:gd name="connsiteY15" fmla="*/ 4613615 h 6858002"/>
              <a:gd name="connsiteX16" fmla="*/ 2 w 5329866"/>
              <a:gd name="connsiteY16" fmla="*/ 4613615 h 6858002"/>
              <a:gd name="connsiteX17" fmla="*/ 2 w 5329866"/>
              <a:gd name="connsiteY17" fmla="*/ 4479105 h 6858002"/>
              <a:gd name="connsiteX18" fmla="*/ 0 w 5329866"/>
              <a:gd name="connsiteY18" fmla="*/ 4479063 h 6858002"/>
              <a:gd name="connsiteX19" fmla="*/ 2 w 5329866"/>
              <a:gd name="connsiteY19" fmla="*/ 4479021 h 6858002"/>
              <a:gd name="connsiteX20" fmla="*/ 2 w 5329866"/>
              <a:gd name="connsiteY20" fmla="*/ 2451598 h 6858002"/>
              <a:gd name="connsiteX21" fmla="*/ 3670 w 5329866"/>
              <a:gd name="connsiteY21" fmla="*/ 2451598 h 6858002"/>
              <a:gd name="connsiteX22" fmla="*/ 0 w 5329866"/>
              <a:gd name="connsiteY22" fmla="*/ 2378940 h 6858002"/>
              <a:gd name="connsiteX23" fmla="*/ 1394668 w 5329866"/>
              <a:gd name="connsiteY23" fmla="*/ 35649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9866" h="6858002">
                <a:moveTo>
                  <a:pt x="1468671" y="0"/>
                </a:moveTo>
                <a:lnTo>
                  <a:pt x="3861196" y="0"/>
                </a:lnTo>
                <a:lnTo>
                  <a:pt x="3935199" y="35649"/>
                </a:lnTo>
                <a:cubicBezTo>
                  <a:pt x="4765925" y="486927"/>
                  <a:pt x="5329866" y="1367076"/>
                  <a:pt x="5329866" y="2378940"/>
                </a:cubicBezTo>
                <a:lnTo>
                  <a:pt x="5326197" y="2451598"/>
                </a:lnTo>
                <a:lnTo>
                  <a:pt x="5329866" y="2451598"/>
                </a:lnTo>
                <a:lnTo>
                  <a:pt x="5329866" y="4479063"/>
                </a:lnTo>
                <a:lnTo>
                  <a:pt x="5329866" y="4613615"/>
                </a:lnTo>
                <a:lnTo>
                  <a:pt x="5323072" y="4613615"/>
                </a:lnTo>
                <a:lnTo>
                  <a:pt x="5316108" y="4751537"/>
                </a:lnTo>
                <a:cubicBezTo>
                  <a:pt x="5230813" y="5591419"/>
                  <a:pt x="4755512" y="6316003"/>
                  <a:pt x="4074162" y="6741332"/>
                </a:cubicBezTo>
                <a:lnTo>
                  <a:pt x="3866899" y="6858002"/>
                </a:lnTo>
                <a:lnTo>
                  <a:pt x="1462968" y="6858002"/>
                </a:lnTo>
                <a:lnTo>
                  <a:pt x="1255705" y="6741332"/>
                </a:lnTo>
                <a:cubicBezTo>
                  <a:pt x="574355" y="6316003"/>
                  <a:pt x="99054" y="5591419"/>
                  <a:pt x="13759" y="4751537"/>
                </a:cubicBezTo>
                <a:lnTo>
                  <a:pt x="6794" y="4613615"/>
                </a:lnTo>
                <a:lnTo>
                  <a:pt x="2" y="4613615"/>
                </a:lnTo>
                <a:lnTo>
                  <a:pt x="2" y="4479105"/>
                </a:lnTo>
                <a:lnTo>
                  <a:pt x="0" y="4479063"/>
                </a:lnTo>
                <a:lnTo>
                  <a:pt x="2" y="4479021"/>
                </a:lnTo>
                <a:lnTo>
                  <a:pt x="2" y="2451598"/>
                </a:lnTo>
                <a:lnTo>
                  <a:pt x="3670" y="2451598"/>
                </a:lnTo>
                <a:lnTo>
                  <a:pt x="0" y="2378940"/>
                </a:lnTo>
                <a:cubicBezTo>
                  <a:pt x="0" y="1367076"/>
                  <a:pt x="563941" y="486927"/>
                  <a:pt x="1394668" y="3564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400" b="0" i="0">
                <a:latin typeface="+mn-lt"/>
                <a:cs typeface="+mn-cs"/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xmlns="" id="{B731088F-47E0-33BA-856D-6E68D4A69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790574" y="4054639"/>
            <a:ext cx="13773150" cy="996696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ru-RU" sz="8500" b="0" i="0" spc="100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8285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0572" y="1188358"/>
            <a:ext cx="6099858" cy="1335273"/>
          </a:xfrm>
        </p:spPr>
        <p:txBody>
          <a:bodyPr lIns="0" tIns="0" rIns="0" bIns="0" rtlCol="0" anchor="t">
            <a:noAutofit/>
          </a:bodyPr>
          <a:lstStyle>
            <a:lvl1pPr>
              <a:defRPr lang="ru-RU" sz="550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7897E40-8096-E77D-E61A-A0AAC64EA4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38481" y="581371"/>
            <a:ext cx="3884344" cy="5415673"/>
          </a:xfrm>
          <a:custGeom>
            <a:avLst/>
            <a:gdLst>
              <a:gd name="connsiteX0" fmla="*/ 1942453 w 3884344"/>
              <a:gd name="connsiteY0" fmla="*/ 0 h 5415673"/>
              <a:gd name="connsiteX1" fmla="*/ 3874878 w 3884344"/>
              <a:gd name="connsiteY1" fmla="*/ 1743849 h 5415673"/>
              <a:gd name="connsiteX2" fmla="*/ 3884344 w 3884344"/>
              <a:gd name="connsiteY2" fmla="*/ 1931324 h 5415673"/>
              <a:gd name="connsiteX3" fmla="*/ 3884344 w 3884344"/>
              <a:gd name="connsiteY3" fmla="*/ 1953581 h 5415673"/>
              <a:gd name="connsiteX4" fmla="*/ 3882232 w 3884344"/>
              <a:gd name="connsiteY4" fmla="*/ 1995413 h 5415673"/>
              <a:gd name="connsiteX5" fmla="*/ 3884344 w 3884344"/>
              <a:gd name="connsiteY5" fmla="*/ 1995413 h 5415673"/>
              <a:gd name="connsiteX6" fmla="*/ 3884344 w 3884344"/>
              <a:gd name="connsiteY6" fmla="*/ 3571294 h 5415673"/>
              <a:gd name="connsiteX7" fmla="*/ 3879954 w 3884344"/>
              <a:gd name="connsiteY7" fmla="*/ 3571294 h 5415673"/>
              <a:gd name="connsiteX8" fmla="*/ 3874878 w 3884344"/>
              <a:gd name="connsiteY8" fmla="*/ 3671825 h 5415673"/>
              <a:gd name="connsiteX9" fmla="*/ 1942453 w 3884344"/>
              <a:gd name="connsiteY9" fmla="*/ 5415673 h 5415673"/>
              <a:gd name="connsiteX10" fmla="*/ 10029 w 3884344"/>
              <a:gd name="connsiteY10" fmla="*/ 3671825 h 5415673"/>
              <a:gd name="connsiteX11" fmla="*/ 4952 w 3884344"/>
              <a:gd name="connsiteY11" fmla="*/ 3571294 h 5415673"/>
              <a:gd name="connsiteX12" fmla="*/ 2 w 3884344"/>
              <a:gd name="connsiteY12" fmla="*/ 3571294 h 5415673"/>
              <a:gd name="connsiteX13" fmla="*/ 2 w 3884344"/>
              <a:gd name="connsiteY13" fmla="*/ 3473251 h 5415673"/>
              <a:gd name="connsiteX14" fmla="*/ 0 w 3884344"/>
              <a:gd name="connsiteY14" fmla="*/ 3473220 h 5415673"/>
              <a:gd name="connsiteX15" fmla="*/ 2 w 3884344"/>
              <a:gd name="connsiteY15" fmla="*/ 3473189 h 5415673"/>
              <a:gd name="connsiteX16" fmla="*/ 2 w 3884344"/>
              <a:gd name="connsiteY16" fmla="*/ 1995413 h 5415673"/>
              <a:gd name="connsiteX17" fmla="*/ 2675 w 3884344"/>
              <a:gd name="connsiteY17" fmla="*/ 1995413 h 5415673"/>
              <a:gd name="connsiteX18" fmla="*/ 0 w 3884344"/>
              <a:gd name="connsiteY18" fmla="*/ 1942453 h 5415673"/>
              <a:gd name="connsiteX19" fmla="*/ 1942453 w 3884344"/>
              <a:gd name="connsiteY19" fmla="*/ 0 h 541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4344" h="5415673">
                <a:moveTo>
                  <a:pt x="1942453" y="0"/>
                </a:moveTo>
                <a:cubicBezTo>
                  <a:pt x="2948191" y="0"/>
                  <a:pt x="3775405" y="764355"/>
                  <a:pt x="3874878" y="1743849"/>
                </a:cubicBezTo>
                <a:lnTo>
                  <a:pt x="3884344" y="1931324"/>
                </a:lnTo>
                <a:lnTo>
                  <a:pt x="3884344" y="1953581"/>
                </a:lnTo>
                <a:lnTo>
                  <a:pt x="3882232" y="1995413"/>
                </a:lnTo>
                <a:lnTo>
                  <a:pt x="3884344" y="1995413"/>
                </a:lnTo>
                <a:lnTo>
                  <a:pt x="3884344" y="3571294"/>
                </a:lnTo>
                <a:lnTo>
                  <a:pt x="3879954" y="3571294"/>
                </a:lnTo>
                <a:lnTo>
                  <a:pt x="3874878" y="3671825"/>
                </a:lnTo>
                <a:cubicBezTo>
                  <a:pt x="3775404" y="4651319"/>
                  <a:pt x="2948192" y="5415673"/>
                  <a:pt x="1942453" y="5415673"/>
                </a:cubicBezTo>
                <a:cubicBezTo>
                  <a:pt x="936714" y="5415673"/>
                  <a:pt x="109502" y="4651319"/>
                  <a:pt x="10029" y="3671825"/>
                </a:cubicBezTo>
                <a:lnTo>
                  <a:pt x="4952" y="3571294"/>
                </a:lnTo>
                <a:lnTo>
                  <a:pt x="2" y="3571294"/>
                </a:lnTo>
                <a:lnTo>
                  <a:pt x="2" y="3473251"/>
                </a:lnTo>
                <a:lnTo>
                  <a:pt x="0" y="3473220"/>
                </a:lnTo>
                <a:lnTo>
                  <a:pt x="2" y="3473189"/>
                </a:lnTo>
                <a:lnTo>
                  <a:pt x="2" y="1995413"/>
                </a:lnTo>
                <a:lnTo>
                  <a:pt x="2675" y="1995413"/>
                </a:lnTo>
                <a:lnTo>
                  <a:pt x="0" y="1942453"/>
                </a:lnTo>
                <a:cubicBezTo>
                  <a:pt x="0" y="869666"/>
                  <a:pt x="869666" y="0"/>
                  <a:pt x="1942453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b="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xmlns="" id="{6414DEE6-A86D-4699-E6EF-CE6745F5D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90571" y="3000733"/>
            <a:ext cx="2916821" cy="42826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C68EE5CA-4729-4FEA-F1BC-F976BEEBC48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73609" y="3000733"/>
            <a:ext cx="2916821" cy="428268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xmlns="" id="{CA3BC7A6-D12C-160A-CB5C-E556052508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590571" y="3530279"/>
            <a:ext cx="2916821" cy="2466764"/>
          </a:xfrm>
        </p:spPr>
        <p:txBody>
          <a:bodyPr lIns="0" tIns="0" rIns="0" bIns="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72DF7BAB-7F6A-3D7B-F8A9-D7C4BD1D3B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73609" y="3530279"/>
            <a:ext cx="2916821" cy="2466764"/>
          </a:xfrm>
        </p:spPr>
        <p:txBody>
          <a:bodyPr lIns="0" tIns="0" rIns="0" bIns="0" rtlCol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lang="ru-RU" sz="1200" b="0" i="0" spc="50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72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B94F4E-FF39-0408-C3C6-A986750D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61" y="365125"/>
            <a:ext cx="10915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B616EB-5E9D-04D9-F6DC-33F7E5BB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460" y="1825625"/>
            <a:ext cx="109150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61C11A-4AAF-B1E1-B1F3-67C0A55EF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33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b="0" i="0" spc="50" baseline="0">
                <a:solidFill>
                  <a:schemeClr val="accent2">
                    <a:lumMod val="90000"/>
                  </a:schemeClr>
                </a:solidFill>
                <a:latin typeface="+mn-lt"/>
                <a:cs typeface="+mn-cs"/>
              </a:defRPr>
            </a:lvl1pPr>
          </a:lstStyle>
          <a:p>
            <a:fld id="{295C7AAE-A677-454A-8BDB-62A0650ACE9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D63DBDAD-8830-10AA-86C7-A42D12292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460" y="6356350"/>
            <a:ext cx="4114800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1200" b="0" i="0" spc="50" baseline="0">
                <a:solidFill>
                  <a:schemeClr val="accent2">
                    <a:lumMod val="90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8155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11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5500" kern="1200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000" b="1" i="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6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2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00503020000020003" pitchFamily="2" charset="0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706A25-0569-0BFE-AB1C-FC206CC58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224" y="0"/>
            <a:ext cx="6319726" cy="6858001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3600" dirty="0">
                <a:solidFill>
                  <a:schemeClr val="bg1"/>
                </a:solidFill>
              </a:rPr>
              <a:t>Методическая неделя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Единое образовательное пространство и современная образовательная среда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E1171327-E529-B4E2-EFE8-A39CB45BE4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26.02.2024-02.03.2024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1732E6C-9023-4CFD-A04C-947B13BED8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064" r="21064"/>
          <a:stretch>
            <a:fillRect/>
          </a:stretch>
        </p:blipFill>
        <p:spPr>
          <a:xfrm>
            <a:off x="7528308" y="560165"/>
            <a:ext cx="4085468" cy="5136084"/>
          </a:xfrm>
        </p:spPr>
      </p:pic>
    </p:spTree>
    <p:extLst>
      <p:ext uri="{BB962C8B-B14F-4D97-AF65-F5344CB8AC3E}">
        <p14:creationId xmlns:p14="http://schemas.microsoft.com/office/powerpoint/2010/main" val="9271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71715"/>
            <a:ext cx="6429934" cy="962240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Нагишева Ольга Викторовна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2820" y="2936036"/>
            <a:ext cx="8286359" cy="1225282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«Современные формы и методы организации учебной деятельности на уроках химии и географии»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27519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C9A004-BF6D-FE16-E2E8-44F687F1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572" y="1188358"/>
            <a:ext cx="5962964" cy="145306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Открытые мероприятия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60B75ED-1B8A-5924-D271-182345C930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90573" y="3542603"/>
            <a:ext cx="5763227" cy="2996309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rtl="0">
              <a:buNone/>
            </a:pPr>
            <a:r>
              <a:rPr lang="ru-RU" sz="4000" dirty="0">
                <a:latin typeface="+mn-lt"/>
              </a:rPr>
              <a:t>27.02.2024 – 29.02.2024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AD136D-505E-4253-3F50-0C565558269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B1743C7-C079-31F6-50CF-CAF5C83A596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11</a:t>
            </a:fld>
            <a:endParaRPr lang="ru-RU" dirty="0"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F9B7C6-2EEE-4D26-BB76-F6A530157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558" r="235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67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умения и навыки говорения, чтения вслух, аудирования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интерес к искусству и культуре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творческие, художественно-конструкторские способности 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умение переносить известное в новую ситуацию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научить использовать полученные знания в повседневной жизни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навыки сотрудничества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развивать умение анализировать и оценивать свою деятельность</a:t>
            </a:r>
          </a:p>
          <a:p>
            <a:pPr lvl="0"/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способствовать развитию творческого воображения через изобразительную деятельность, используя правополушарное </a:t>
            </a:r>
            <a:r>
              <a:rPr lang="ru-RU" sz="2600" dirty="0" smtClean="0">
                <a:solidFill>
                  <a:schemeClr val="accent6">
                    <a:lumMod val="25000"/>
                  </a:schemeClr>
                </a:solidFill>
              </a:rPr>
              <a:t>рисование</a:t>
            </a:r>
            <a:endParaRPr lang="ru-RU" sz="26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rtl="0"/>
            <a:r>
              <a:rPr lang="ru-RU" smtClean="0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5C7AAE-A677-454A-8BDB-62A0650ACE98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82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средства создания современной образовательной среды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60" y="1976575"/>
            <a:ext cx="11164824" cy="4599432"/>
          </a:xfrm>
        </p:spPr>
        <p:txBody>
          <a:bodyPr/>
          <a:lstStyle/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деятельностный подход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парная, индивидуальная, фронтальная работа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метод анализа и сравнения 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комбинированное использование 2х УМК 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"Мозговой штурм"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использование платформы РЭШ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инструкционные карты 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интерактивная презентация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методика правополушарного рисования</a:t>
            </a:r>
          </a:p>
          <a:p>
            <a:pPr marL="0" lvl="0" indent="0">
              <a:buNone/>
            </a:pPr>
            <a:r>
              <a:rPr lang="ru-RU" sz="2600" dirty="0">
                <a:solidFill>
                  <a:schemeClr val="accent6">
                    <a:lumMod val="25000"/>
                  </a:schemeClr>
                </a:solidFill>
              </a:rPr>
              <a:t>•	обратная связь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5C7AAE-A677-454A-8BDB-62A0650ACE98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62" y="642551"/>
            <a:ext cx="10915076" cy="1188556"/>
          </a:xfrm>
        </p:spPr>
        <p:txBody>
          <a:bodyPr/>
          <a:lstStyle/>
          <a:p>
            <a:r>
              <a:rPr lang="ru-RU" sz="4800" dirty="0"/>
              <a:t>ключевые компетенции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62" y="1756918"/>
            <a:ext cx="11164824" cy="4599432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планировать деятельность 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находить информацию 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отбирать материал 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строить речевое взаимодействие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навыки исследовательской деятельности и самообразования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нахождение причинно-следственных связей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излагать свою точку зрения</a:t>
            </a:r>
          </a:p>
          <a:p>
            <a:pPr marL="0" lvl="0" indent="0">
              <a:buNone/>
            </a:pPr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•	осуществлять проектную деятельность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5C7AAE-A677-454A-8BDB-62A0650ACE98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6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62" y="642551"/>
            <a:ext cx="10915076" cy="1188556"/>
          </a:xfrm>
        </p:spPr>
        <p:txBody>
          <a:bodyPr/>
          <a:lstStyle/>
          <a:p>
            <a:r>
              <a:rPr lang="ru-RU" sz="4800" dirty="0"/>
              <a:t>развитие качеств личности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62" y="1499339"/>
            <a:ext cx="11164824" cy="5222135"/>
          </a:xfrm>
        </p:spPr>
        <p:txBody>
          <a:bodyPr numCol="2"/>
          <a:lstStyle/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коммуникативность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креативность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самостоятельность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толерантность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развитие любознательности 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расширение кругозора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нестандартное мышление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пространственное мышление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критическое мышление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рефлективность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мобильность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самостоятельность 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толерантность </a:t>
            </a:r>
          </a:p>
          <a:p>
            <a:pPr lvl="0"/>
            <a:r>
              <a:rPr lang="ru-RU" dirty="0">
                <a:solidFill>
                  <a:schemeClr val="accent6">
                    <a:lumMod val="25000"/>
                  </a:schemeClr>
                </a:solidFill>
              </a:rPr>
              <a:t>ответственность за собственный выбор и результаты своей деятельности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5C7AAE-A677-454A-8BDB-62A0650ACE98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37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62" y="642551"/>
            <a:ext cx="10915076" cy="1188556"/>
          </a:xfrm>
        </p:spPr>
        <p:txBody>
          <a:bodyPr/>
          <a:lstStyle/>
          <a:p>
            <a:r>
              <a:rPr lang="ru-RU" sz="4800" dirty="0"/>
              <a:t>комфортность образовательной среды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62" y="1957589"/>
            <a:ext cx="11164824" cy="4763885"/>
          </a:xfrm>
        </p:spPr>
        <p:txBody>
          <a:bodyPr numCol="2"/>
          <a:lstStyle/>
          <a:p>
            <a:pPr lvl="0"/>
            <a:r>
              <a:rPr lang="ru-RU" sz="4000" b="0" dirty="0">
                <a:solidFill>
                  <a:schemeClr val="accent6">
                    <a:lumMod val="25000"/>
                  </a:schemeClr>
                </a:solidFill>
              </a:rPr>
              <a:t>наличие мультимедийного проектора, компьютера, УМК, дидактического материала</a:t>
            </a:r>
          </a:p>
          <a:p>
            <a:pPr lvl="0"/>
            <a:r>
              <a:rPr lang="ru-RU" sz="4000" b="0" dirty="0">
                <a:solidFill>
                  <a:schemeClr val="accent6">
                    <a:lumMod val="25000"/>
                  </a:schemeClr>
                </a:solidFill>
              </a:rPr>
              <a:t>продуктивное комфортное взаимодействие педагога и обучающихся</a:t>
            </a:r>
          </a:p>
          <a:p>
            <a:pPr lvl="0"/>
            <a:r>
              <a:rPr lang="ru-RU" sz="4000" b="0" dirty="0">
                <a:solidFill>
                  <a:schemeClr val="accent6">
                    <a:lumMod val="25000"/>
                  </a:schemeClr>
                </a:solidFill>
              </a:rPr>
              <a:t>спокойная доброжелательная атмосфера, отдых для души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rtl="0"/>
            <a:fld id="{295C7AAE-A677-454A-8BDB-62A0650ACE98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5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 descr="Графический элемент SmartArt: шеврон">
            <a:extLst>
              <a:ext uri="{FF2B5EF4-FFF2-40B4-BE49-F238E27FC236}">
                <a16:creationId xmlns:a16="http://schemas.microsoft.com/office/drawing/2014/main" xmlns="" id="{BEE1D2BE-3C63-BBD7-4481-305BB05F02AC}"/>
              </a:ext>
            </a:extLst>
          </p:cNvPr>
          <p:cNvGrpSpPr/>
          <p:nvPr/>
        </p:nvGrpSpPr>
        <p:grpSpPr>
          <a:xfrm>
            <a:off x="807869" y="1633491"/>
            <a:ext cx="10821880" cy="4492101"/>
            <a:chOff x="2161874" y="3833157"/>
            <a:chExt cx="9935857" cy="881843"/>
          </a:xfrm>
        </p:grpSpPr>
        <p:sp>
          <p:nvSpPr>
            <p:cNvPr id="29" name="Полилиния 17">
              <a:extLst>
                <a:ext uri="{FF2B5EF4-FFF2-40B4-BE49-F238E27FC236}">
                  <a16:creationId xmlns:a16="http://schemas.microsoft.com/office/drawing/2014/main" xmlns="" id="{C2AADA1B-D4FD-69B4-0920-ED318A6CBF9C}"/>
                </a:ext>
              </a:extLst>
            </p:cNvPr>
            <p:cNvSpPr/>
            <p:nvPr/>
          </p:nvSpPr>
          <p:spPr>
            <a:xfrm>
              <a:off x="2161874" y="3833991"/>
              <a:ext cx="309198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Гуменюк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И.Н.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открытый урок по математике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 5б классе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 «Десятичные дроби»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0" name="Полилиния 18">
              <a:extLst>
                <a:ext uri="{FF2B5EF4-FFF2-40B4-BE49-F238E27FC236}">
                  <a16:creationId xmlns:a16="http://schemas.microsoft.com/office/drawing/2014/main" xmlns="" id="{004088DA-F734-CB62-BB61-8BAA880AEA9D}"/>
                </a:ext>
              </a:extLst>
            </p:cNvPr>
            <p:cNvSpPr/>
            <p:nvPr/>
          </p:nvSpPr>
          <p:spPr>
            <a:xfrm>
              <a:off x="4495677" y="3833991"/>
              <a:ext cx="297940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Михайлова В.А.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открытый урок английского языка 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во 2А классе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 «Артисты на гастролях»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1" name="Полилиния 19">
              <a:extLst>
                <a:ext uri="{FF2B5EF4-FFF2-40B4-BE49-F238E27FC236}">
                  <a16:creationId xmlns:a16="http://schemas.microsoft.com/office/drawing/2014/main" xmlns="" id="{47CF5BA0-79E3-C49D-0AF2-517AEECB09D0}"/>
                </a:ext>
              </a:extLst>
            </p:cNvPr>
            <p:cNvSpPr/>
            <p:nvPr/>
          </p:nvSpPr>
          <p:spPr>
            <a:xfrm>
              <a:off x="6885372" y="3833991"/>
              <a:ext cx="2923513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Туманова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О.Н.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мастер-класс для учителей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«Оформление текстовых документов»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2" name="Полилиния 20">
              <a:extLst>
                <a:ext uri="{FF2B5EF4-FFF2-40B4-BE49-F238E27FC236}">
                  <a16:creationId xmlns:a16="http://schemas.microsoft.com/office/drawing/2014/main" xmlns="" id="{AC0F72C7-D890-FC6B-9838-C9BA125DC139}"/>
                </a:ext>
              </a:extLst>
            </p:cNvPr>
            <p:cNvSpPr/>
            <p:nvPr/>
          </p:nvSpPr>
          <p:spPr>
            <a:xfrm>
              <a:off x="9219175" y="3833157"/>
              <a:ext cx="2878556" cy="881009"/>
            </a:xfrm>
            <a:custGeom>
              <a:avLst/>
              <a:gdLst>
                <a:gd name="connsiteX0" fmla="*/ 0 w 2702625"/>
                <a:gd name="connsiteY0" fmla="*/ 0 h 1078996"/>
                <a:gd name="connsiteX1" fmla="*/ 2163127 w 2702625"/>
                <a:gd name="connsiteY1" fmla="*/ 0 h 1078996"/>
                <a:gd name="connsiteX2" fmla="*/ 2702625 w 2702625"/>
                <a:gd name="connsiteY2" fmla="*/ 539498 h 1078996"/>
                <a:gd name="connsiteX3" fmla="*/ 2163127 w 2702625"/>
                <a:gd name="connsiteY3" fmla="*/ 1078996 h 1078996"/>
                <a:gd name="connsiteX4" fmla="*/ 0 w 2702625"/>
                <a:gd name="connsiteY4" fmla="*/ 1078996 h 1078996"/>
                <a:gd name="connsiteX5" fmla="*/ 539498 w 2702625"/>
                <a:gd name="connsiteY5" fmla="*/ 539498 h 1078996"/>
                <a:gd name="connsiteX6" fmla="*/ 0 w 2702625"/>
                <a:gd name="connsiteY6" fmla="*/ 0 h 10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78996">
                  <a:moveTo>
                    <a:pt x="0" y="0"/>
                  </a:moveTo>
                  <a:lnTo>
                    <a:pt x="2163127" y="0"/>
                  </a:lnTo>
                  <a:lnTo>
                    <a:pt x="2702625" y="539498"/>
                  </a:lnTo>
                  <a:lnTo>
                    <a:pt x="2163127" y="1078996"/>
                  </a:lnTo>
                  <a:lnTo>
                    <a:pt x="0" y="1078996"/>
                  </a:lnTo>
                  <a:lnTo>
                    <a:pt x="539498" y="539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Скрипник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А.Н.</a:t>
              </a:r>
            </a:p>
            <a:p>
              <a:pPr marL="0" lvl="0" indent="0" algn="l" defTabSz="800100" rtl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</a:rPr>
                <a:t>открытый урок в 10 классе по теме</a:t>
              </a:r>
            </a:p>
            <a:p>
              <a:pPr marL="0" lvl="0" indent="0" algn="l" defTabSz="800100" rtl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</a:rPr>
                <a:t>«Интеллектуальный квест «Борьба за выживание»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C99B58-F005-E2E5-3428-9FF2234D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27.02.2024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462922F-A15F-768D-01E9-E582DDCC398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455FBFE-22FC-0622-D5CB-2219B82ED72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17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02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96" y="259398"/>
            <a:ext cx="6513421" cy="1350461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Гуменюк </a:t>
            </a:r>
            <a:r>
              <a:rPr lang="ru-RU" sz="2800" b="1" i="0" kern="1200" spc="5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И.Н. открытый </a:t>
            </a: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урок по математике </a:t>
            </a:r>
            <a:r>
              <a:rPr lang="ru-RU" sz="2800" b="1" i="0" kern="1200" spc="5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в </a:t>
            </a: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5б классе по теме 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«Десятичные дроби»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89351" y="1495871"/>
            <a:ext cx="6292542" cy="5043041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spcBef>
                <a:spcPts val="0"/>
              </a:spcBef>
              <a:buNone/>
            </a:pPr>
            <a:r>
              <a:rPr lang="ru-RU" sz="1800" b="1" dirty="0" smtClean="0">
                <a:latin typeface="YS Text"/>
              </a:rPr>
              <a:t>«Урок соответствует требованиям ФОП и ФГОС по математике. С самого начала урока все дети были включены в этап актуализации знаний, каждый смог оценить уровень своих навыков устного счета. Дети сформулировали тему урока с помощью проблемной задачи. У урока высокий темп работы, все этапы выдержаны, использованы разные формы работы. 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000" b="1" dirty="0" smtClean="0">
                <a:latin typeface="YS Text"/>
              </a:rPr>
              <a:t>Доброжелательный стиль общения учителя с учениками создали на уроке комфортные условия для общения</a:t>
            </a:r>
            <a:r>
              <a:rPr lang="ru-RU" sz="1800" b="1" dirty="0" smtClean="0">
                <a:latin typeface="YS Text"/>
              </a:rPr>
              <a:t>. 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000" b="1" dirty="0" smtClean="0">
                <a:latin typeface="YS Text"/>
              </a:rPr>
              <a:t>Спасибо за урок!»</a:t>
            </a:r>
            <a:endParaRPr lang="ru-RU" sz="2000" b="1" dirty="0">
              <a:latin typeface="YS Tex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1B0563-2076-A96B-B015-632F6A459D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40AB8A5-DC26-46EC-962D-433987E3055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>
          <a:xfrm>
            <a:off x="399325" y="439702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231950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080" y="231820"/>
            <a:ext cx="7116185" cy="1910026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Михайлова В.А.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открытый урок английского языка  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во 2А классе 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по теме «Артисты на гастролях»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A1506EC-0924-5261-B6EA-746D20E0C5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59054" y="2080090"/>
            <a:ext cx="5717080" cy="4385104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«</a:t>
            </a:r>
            <a:r>
              <a:rPr lang="ru-RU" sz="2000" b="1" i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Урок плотный и насыщенный разнообразными приемами и методами. </a:t>
            </a:r>
            <a:r>
              <a:rPr lang="ru-RU" sz="21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Дети за полгода изучения иностранного языка научились писать, говорить по-английски, применять полученные знания в новых ситуациях. </a:t>
            </a:r>
            <a:r>
              <a:rPr lang="ru-RU" sz="2000" b="1" i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Все ученики активны. </a:t>
            </a:r>
            <a:r>
              <a:rPr lang="ru-RU" sz="21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На уроке – творческая, доброжелательная атмосфера! </a:t>
            </a:r>
            <a:r>
              <a:rPr lang="ru-RU" sz="2000" b="1" i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Спасибо!</a:t>
            </a:r>
            <a:r>
              <a:rPr lang="ru-RU" sz="20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»</a:t>
            </a:r>
            <a:endParaRPr lang="ru-RU" sz="2000" b="1" dirty="0">
              <a:solidFill>
                <a:schemeClr val="accent2">
                  <a:lumMod val="25000"/>
                </a:schemeClr>
              </a:solidFill>
              <a:latin typeface="YS Tex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1B0563-2076-A96B-B015-632F6A459D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0581866-CCAA-E4BC-90F2-F3D61AF0324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19</a:t>
            </a:fld>
            <a:endParaRPr lang="ru-RU" dirty="0">
              <a:latin typeface="+mn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863CD55-9CE3-481F-9BCE-B464FD79F32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80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10C90-6BBE-F64E-8A60-EF9E60B2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587680"/>
            <a:ext cx="10915076" cy="155368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5500" spc="500" dirty="0">
                <a:solidFill>
                  <a:schemeClr val="accent4"/>
                </a:solidFill>
              </a:rPr>
              <a:t>План методической недели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19EEB4B-BEE5-ACC5-4BA2-AA619461663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622385F-CA51-6573-9F21-D1C4A381BD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2</a:t>
            </a:fld>
            <a:endParaRPr lang="ru-RU" dirty="0">
              <a:latin typeface="+mn-lt"/>
            </a:endParaRPr>
          </a:p>
        </p:txBody>
      </p:sp>
      <p:grpSp>
        <p:nvGrpSpPr>
          <p:cNvPr id="6" name="Группа 5" descr="Временная шкала">
            <a:extLst>
              <a:ext uri="{FF2B5EF4-FFF2-40B4-BE49-F238E27FC236}">
                <a16:creationId xmlns:a16="http://schemas.microsoft.com/office/drawing/2014/main" xmlns="" id="{2D1EEEAF-5F3C-A2EF-525E-3E4299ED501F}"/>
              </a:ext>
            </a:extLst>
          </p:cNvPr>
          <p:cNvGrpSpPr/>
          <p:nvPr/>
        </p:nvGrpSpPr>
        <p:grpSpPr>
          <a:xfrm>
            <a:off x="698699" y="1813692"/>
            <a:ext cx="10915077" cy="4348983"/>
            <a:chOff x="419100" y="2172508"/>
            <a:chExt cx="11353799" cy="434898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784F79C9-63CA-B09F-DB82-34E2BBFC2D8E}"/>
                </a:ext>
              </a:extLst>
            </p:cNvPr>
            <p:cNvSpPr/>
            <p:nvPr/>
          </p:nvSpPr>
          <p:spPr>
            <a:xfrm>
              <a:off x="419100" y="2172508"/>
              <a:ext cx="11353799" cy="3931302"/>
            </a:xfrm>
            <a:prstGeom prst="rect">
              <a:avLst/>
            </a:prstGeom>
            <a:noFill/>
          </p:spPr>
        </p:sp>
        <p:sp>
          <p:nvSpPr>
            <p:cNvPr id="8" name="Зазубренная стрелка вправо 7">
              <a:extLst>
                <a:ext uri="{FF2B5EF4-FFF2-40B4-BE49-F238E27FC236}">
                  <a16:creationId xmlns:a16="http://schemas.microsoft.com/office/drawing/2014/main" xmlns="" id="{EA27270A-BF3C-89DA-2EF4-37896691B69A}"/>
                </a:ext>
              </a:extLst>
            </p:cNvPr>
            <p:cNvSpPr/>
            <p:nvPr/>
          </p:nvSpPr>
          <p:spPr>
            <a:xfrm>
              <a:off x="419100" y="4070289"/>
              <a:ext cx="11353799" cy="148791"/>
            </a:xfrm>
            <a:prstGeom prst="notchedRightArrow">
              <a:avLst/>
            </a:prstGeom>
            <a:solidFill>
              <a:schemeClr val="accent4"/>
            </a:solidFill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xmlns="" id="{AD403014-9A9E-F590-D686-87CC339A03ED}"/>
                </a:ext>
              </a:extLst>
            </p:cNvPr>
            <p:cNvSpPr/>
            <p:nvPr/>
          </p:nvSpPr>
          <p:spPr>
            <a:xfrm>
              <a:off x="801839" y="2172508"/>
              <a:ext cx="2288775" cy="1572520"/>
            </a:xfrm>
            <a:custGeom>
              <a:avLst/>
              <a:gdLst>
                <a:gd name="connsiteX0" fmla="*/ 0 w 1812071"/>
                <a:gd name="connsiteY0" fmla="*/ 0 h 1572520"/>
                <a:gd name="connsiteX1" fmla="*/ 1812071 w 1812071"/>
                <a:gd name="connsiteY1" fmla="*/ 0 h 1572520"/>
                <a:gd name="connsiteX2" fmla="*/ 1812071 w 1812071"/>
                <a:gd name="connsiteY2" fmla="*/ 1572520 h 1572520"/>
                <a:gd name="connsiteX3" fmla="*/ 0 w 1812071"/>
                <a:gd name="connsiteY3" fmla="*/ 1572520 h 1572520"/>
                <a:gd name="connsiteX4" fmla="*/ 0 w 1812071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2071" h="1572520">
                  <a:moveTo>
                    <a:pt x="0" y="0"/>
                  </a:moveTo>
                  <a:lnTo>
                    <a:pt x="1812071" y="0"/>
                  </a:lnTo>
                  <a:lnTo>
                    <a:pt x="1812071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b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spc="50" dirty="0">
                  <a:solidFill>
                    <a:schemeClr val="accent1"/>
                  </a:solidFill>
                </a:rPr>
                <a:t>Педагогический совет 26.02.2024</a:t>
              </a:r>
              <a:endParaRPr lang="ru-RU" sz="1400" kern="1200" spc="5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A5EEF42C-BCC4-2F65-E5AD-F55E1DF828A6}"/>
                </a:ext>
              </a:extLst>
            </p:cNvPr>
            <p:cNvSpPr/>
            <p:nvPr/>
          </p:nvSpPr>
          <p:spPr>
            <a:xfrm>
              <a:off x="1573619" y="4003901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43FC9BFA-540C-62E3-110B-DB45E2B1997F}"/>
                </a:ext>
              </a:extLst>
            </p:cNvPr>
            <p:cNvSpPr/>
            <p:nvPr/>
          </p:nvSpPr>
          <p:spPr>
            <a:xfrm>
              <a:off x="2561927" y="4531289"/>
              <a:ext cx="1767544" cy="1990202"/>
            </a:xfrm>
            <a:custGeom>
              <a:avLst/>
              <a:gdLst>
                <a:gd name="connsiteX0" fmla="*/ 0 w 1767544"/>
                <a:gd name="connsiteY0" fmla="*/ 0 h 1572520"/>
                <a:gd name="connsiteX1" fmla="*/ 1767544 w 1767544"/>
                <a:gd name="connsiteY1" fmla="*/ 0 h 1572520"/>
                <a:gd name="connsiteX2" fmla="*/ 1767544 w 1767544"/>
                <a:gd name="connsiteY2" fmla="*/ 1572520 h 1572520"/>
                <a:gd name="connsiteX3" fmla="*/ 0 w 1767544"/>
                <a:gd name="connsiteY3" fmla="*/ 1572520 h 1572520"/>
                <a:gd name="connsiteX4" fmla="*/ 0 w 1767544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544" h="1572520">
                  <a:moveTo>
                    <a:pt x="0" y="0"/>
                  </a:moveTo>
                  <a:lnTo>
                    <a:pt x="1767544" y="0"/>
                  </a:lnTo>
                  <a:lnTo>
                    <a:pt x="1767544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t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spc="50" dirty="0">
                  <a:solidFill>
                    <a:schemeClr val="accent1"/>
                  </a:solidFill>
                </a:rPr>
                <a:t>Открытые мероприятия</a:t>
              </a:r>
            </a:p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spc="50" dirty="0">
                  <a:solidFill>
                    <a:schemeClr val="accent1"/>
                  </a:solidFill>
                </a:rPr>
                <a:t>27.02.2024</a:t>
              </a:r>
              <a:endParaRPr lang="ru-RU" sz="1400" kern="1200" spc="5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5E64EDBF-2E4C-F9F1-9707-2384BF78C378}"/>
                </a:ext>
              </a:extLst>
            </p:cNvPr>
            <p:cNvSpPr/>
            <p:nvPr/>
          </p:nvSpPr>
          <p:spPr>
            <a:xfrm>
              <a:off x="3311411" y="4003901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xmlns="" id="{C6561523-6EE6-2AAF-AC2A-03E4526FF936}"/>
                </a:ext>
              </a:extLst>
            </p:cNvPr>
            <p:cNvSpPr/>
            <p:nvPr/>
          </p:nvSpPr>
          <p:spPr>
            <a:xfrm>
              <a:off x="4310201" y="2172508"/>
              <a:ext cx="2086362" cy="1572520"/>
            </a:xfrm>
            <a:custGeom>
              <a:avLst/>
              <a:gdLst>
                <a:gd name="connsiteX0" fmla="*/ 0 w 1715648"/>
                <a:gd name="connsiteY0" fmla="*/ 0 h 1572520"/>
                <a:gd name="connsiteX1" fmla="*/ 1715648 w 1715648"/>
                <a:gd name="connsiteY1" fmla="*/ 0 h 1572520"/>
                <a:gd name="connsiteX2" fmla="*/ 1715648 w 1715648"/>
                <a:gd name="connsiteY2" fmla="*/ 1572520 h 1572520"/>
                <a:gd name="connsiteX3" fmla="*/ 0 w 1715648"/>
                <a:gd name="connsiteY3" fmla="*/ 1572520 h 1572520"/>
                <a:gd name="connsiteX4" fmla="*/ 0 w 1715648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648" h="1572520">
                  <a:moveTo>
                    <a:pt x="0" y="0"/>
                  </a:moveTo>
                  <a:lnTo>
                    <a:pt x="1715648" y="0"/>
                  </a:lnTo>
                  <a:lnTo>
                    <a:pt x="1715648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b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spc="50" dirty="0">
                  <a:solidFill>
                    <a:schemeClr val="accent1"/>
                  </a:solidFill>
                </a:rPr>
                <a:t>Открытые мероприятия</a:t>
              </a:r>
            </a:p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spc="50" dirty="0">
                  <a:solidFill>
                    <a:schemeClr val="accent1"/>
                  </a:solidFill>
                </a:rPr>
                <a:t>28.02.2024</a:t>
              </a:r>
              <a:endParaRPr lang="ru-RU" sz="1400" kern="1200" spc="50" baseline="0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224421DD-214B-4390-073C-8A09479EEAE5}"/>
                </a:ext>
              </a:extLst>
            </p:cNvPr>
            <p:cNvSpPr/>
            <p:nvPr/>
          </p:nvSpPr>
          <p:spPr>
            <a:xfrm>
              <a:off x="5033769" y="4003901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xmlns="" id="{5132750B-025F-97C1-C842-FCFF6F7D9138}"/>
                </a:ext>
              </a:extLst>
            </p:cNvPr>
            <p:cNvSpPr/>
            <p:nvPr/>
          </p:nvSpPr>
          <p:spPr>
            <a:xfrm>
              <a:off x="6095998" y="4531289"/>
              <a:ext cx="1990479" cy="1572520"/>
            </a:xfrm>
            <a:custGeom>
              <a:avLst/>
              <a:gdLst>
                <a:gd name="connsiteX0" fmla="*/ 0 w 1574120"/>
                <a:gd name="connsiteY0" fmla="*/ 0 h 1572520"/>
                <a:gd name="connsiteX1" fmla="*/ 1574120 w 1574120"/>
                <a:gd name="connsiteY1" fmla="*/ 0 h 1572520"/>
                <a:gd name="connsiteX2" fmla="*/ 1574120 w 1574120"/>
                <a:gd name="connsiteY2" fmla="*/ 1572520 h 1572520"/>
                <a:gd name="connsiteX3" fmla="*/ 0 w 1574120"/>
                <a:gd name="connsiteY3" fmla="*/ 1572520 h 1572520"/>
                <a:gd name="connsiteX4" fmla="*/ 0 w 1574120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4120" h="1572520">
                  <a:moveTo>
                    <a:pt x="0" y="0"/>
                  </a:moveTo>
                  <a:lnTo>
                    <a:pt x="1574120" y="0"/>
                  </a:lnTo>
                  <a:lnTo>
                    <a:pt x="1574120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t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spc="50" dirty="0">
                  <a:solidFill>
                    <a:schemeClr val="accent1"/>
                  </a:solidFill>
                </a:rPr>
                <a:t>Открытые мероприятия</a:t>
              </a:r>
            </a:p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spc="50" dirty="0">
                  <a:solidFill>
                    <a:schemeClr val="accent1"/>
                  </a:solidFill>
                </a:rPr>
                <a:t>29.02.2024</a:t>
              </a:r>
              <a:endParaRPr lang="ru-RU" sz="1400" kern="1200" spc="5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AFEA52D8-6EF3-E96B-AC17-D7D812BB2F09}"/>
                </a:ext>
              </a:extLst>
            </p:cNvPr>
            <p:cNvSpPr/>
            <p:nvPr/>
          </p:nvSpPr>
          <p:spPr>
            <a:xfrm>
              <a:off x="6753900" y="4011476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xmlns="" id="{565AD21D-AA9C-9F26-96E1-8CF61AFE5F1B}"/>
                </a:ext>
              </a:extLst>
            </p:cNvPr>
            <p:cNvSpPr/>
            <p:nvPr/>
          </p:nvSpPr>
          <p:spPr>
            <a:xfrm>
              <a:off x="7808128" y="2172508"/>
              <a:ext cx="1637527" cy="1572520"/>
            </a:xfrm>
            <a:custGeom>
              <a:avLst/>
              <a:gdLst>
                <a:gd name="connsiteX0" fmla="*/ 0 w 1637527"/>
                <a:gd name="connsiteY0" fmla="*/ 0 h 1572520"/>
                <a:gd name="connsiteX1" fmla="*/ 1637527 w 1637527"/>
                <a:gd name="connsiteY1" fmla="*/ 0 h 1572520"/>
                <a:gd name="connsiteX2" fmla="*/ 1637527 w 1637527"/>
                <a:gd name="connsiteY2" fmla="*/ 1572520 h 1572520"/>
                <a:gd name="connsiteX3" fmla="*/ 0 w 1637527"/>
                <a:gd name="connsiteY3" fmla="*/ 1572520 h 1572520"/>
                <a:gd name="connsiteX4" fmla="*/ 0 w 1637527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527" h="1572520">
                  <a:moveTo>
                    <a:pt x="0" y="0"/>
                  </a:moveTo>
                  <a:lnTo>
                    <a:pt x="1637527" y="0"/>
                  </a:lnTo>
                  <a:lnTo>
                    <a:pt x="1637527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b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800" b="1" i="0" kern="1200" spc="50" dirty="0">
                  <a:solidFill>
                    <a:schemeClr val="accent1"/>
                  </a:solidFill>
                </a:rPr>
                <a:t>Подведение итогов</a:t>
              </a:r>
            </a:p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spc="50" dirty="0">
                  <a:solidFill>
                    <a:schemeClr val="accent1"/>
                  </a:solidFill>
                </a:rPr>
                <a:t>1.03.2024</a:t>
              </a:r>
              <a:endParaRPr lang="ru-RU" sz="1400" kern="1200" spc="5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AA9EFEED-3A11-AFAC-A7F7-5F1FD77728F5}"/>
                </a:ext>
              </a:extLst>
            </p:cNvPr>
            <p:cNvSpPr/>
            <p:nvPr/>
          </p:nvSpPr>
          <p:spPr>
            <a:xfrm>
              <a:off x="8486833" y="4003901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3D7176A4-615D-9349-DC88-FC8F950E522B}"/>
                </a:ext>
              </a:extLst>
            </p:cNvPr>
            <p:cNvSpPr/>
            <p:nvPr/>
          </p:nvSpPr>
          <p:spPr>
            <a:xfrm>
              <a:off x="9402540" y="4531289"/>
              <a:ext cx="1912530" cy="1572520"/>
            </a:xfrm>
            <a:custGeom>
              <a:avLst/>
              <a:gdLst>
                <a:gd name="connsiteX0" fmla="*/ 0 w 1517906"/>
                <a:gd name="connsiteY0" fmla="*/ 0 h 1572520"/>
                <a:gd name="connsiteX1" fmla="*/ 1517906 w 1517906"/>
                <a:gd name="connsiteY1" fmla="*/ 0 h 1572520"/>
                <a:gd name="connsiteX2" fmla="*/ 1517906 w 1517906"/>
                <a:gd name="connsiteY2" fmla="*/ 1572520 h 1572520"/>
                <a:gd name="connsiteX3" fmla="*/ 0 w 1517906"/>
                <a:gd name="connsiteY3" fmla="*/ 1572520 h 1572520"/>
                <a:gd name="connsiteX4" fmla="*/ 0 w 1517906"/>
                <a:gd name="connsiteY4" fmla="*/ 0 h 157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7906" h="1572520">
                  <a:moveTo>
                    <a:pt x="0" y="0"/>
                  </a:moveTo>
                  <a:lnTo>
                    <a:pt x="1517906" y="0"/>
                  </a:lnTo>
                  <a:lnTo>
                    <a:pt x="1517906" y="1572520"/>
                  </a:lnTo>
                  <a:lnTo>
                    <a:pt x="0" y="15725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rtlCol="0" anchor="t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i="1" kern="1200" spc="50" dirty="0">
                  <a:solidFill>
                    <a:schemeClr val="accent1"/>
                  </a:solidFill>
                </a:rPr>
                <a:t>…</a:t>
              </a:r>
              <a:endParaRPr lang="ru-RU" sz="1400" kern="1200" spc="50" baseline="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870B2B44-057F-D78B-D8F4-C9A2F1E4B374}"/>
                </a:ext>
              </a:extLst>
            </p:cNvPr>
            <p:cNvSpPr/>
            <p:nvPr/>
          </p:nvSpPr>
          <p:spPr>
            <a:xfrm>
              <a:off x="10224548" y="4003901"/>
              <a:ext cx="268515" cy="268515"/>
            </a:xfrm>
            <a:prstGeom prst="ellipse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81480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115" y="254662"/>
            <a:ext cx="6513421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Туманова О.Н.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мастер-класс для учителей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по теме  «Оформление текстовых документов»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90565" y="2067122"/>
            <a:ext cx="6239541" cy="1538963"/>
          </a:xfrm>
          <a:ln>
            <a:solidFill>
              <a:schemeClr val="tx2"/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spcBef>
                <a:spcPts val="0"/>
              </a:spcBef>
              <a:buNone/>
            </a:pP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«</a:t>
            </a:r>
            <a:r>
              <a:rPr lang="ru-RU" sz="23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Спасибо</a:t>
            </a: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 Ольге Николаевне за подсказки для рациональной работе в </a:t>
            </a: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YS Text"/>
              </a:rPr>
              <a:t>W</a:t>
            </a:r>
            <a:r>
              <a:rPr lang="ru-RU" sz="2000" b="1" i="0" dirty="0" err="1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ord</a:t>
            </a: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. </a:t>
            </a:r>
            <a:endParaRPr lang="ru-RU" sz="2000" b="1" i="0" dirty="0" smtClean="0">
              <a:solidFill>
                <a:schemeClr val="accent3">
                  <a:lumMod val="25000"/>
                </a:schemeClr>
              </a:solidFill>
              <a:effectLst/>
              <a:latin typeface="YS Text"/>
            </a:endParaRPr>
          </a:p>
          <a:p>
            <a:pPr marL="0" indent="0" algn="ctr" rtl="0">
              <a:spcBef>
                <a:spcPts val="0"/>
              </a:spcBef>
              <a:buNone/>
            </a:pPr>
            <a:r>
              <a:rPr lang="ru-RU" sz="22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Всё </a:t>
            </a:r>
            <a:r>
              <a:rPr lang="ru-RU" sz="22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доступно</a:t>
            </a:r>
            <a:r>
              <a:rPr lang="en-US" sz="22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 </a:t>
            </a:r>
            <a:r>
              <a:rPr lang="ru-RU" sz="22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и понятно изложено</a:t>
            </a: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». </a:t>
            </a:r>
            <a:endParaRPr lang="ru-RU" sz="20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6C2481-3B45-4B03-9F11-D38886FDE6C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/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0115" y="3893295"/>
            <a:ext cx="6632873" cy="2673153"/>
          </a:xfrm>
          <a:ln>
            <a:solidFill>
              <a:schemeClr val="tx2"/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Мастер-класс помог педагогам развить </a:t>
            </a:r>
            <a:r>
              <a:rPr lang="ru-RU" sz="23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умения работы с текстовыми документами</a:t>
            </a:r>
            <a:r>
              <a:rPr lang="ru-RU" sz="20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, Ольга </a:t>
            </a: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  <a:latin typeface="YS Text"/>
              </a:rPr>
              <a:t>Николаевна </a:t>
            </a: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YS Text"/>
              </a:rPr>
              <a:t>подробно рассказала, показала </a:t>
            </a: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  <a:latin typeface="YS Text"/>
              </a:rPr>
              <a:t>и </a:t>
            </a:r>
            <a:r>
              <a:rPr lang="ru-RU" sz="20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написала об инструментах </a:t>
            </a:r>
            <a:r>
              <a:rPr lang="en-US" sz="20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Word </a:t>
            </a:r>
            <a:r>
              <a:rPr lang="ru-RU" sz="20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и об их применении. </a:t>
            </a:r>
            <a:r>
              <a:rPr lang="ru-RU" sz="2400" b="1" i="0" dirty="0" smtClean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Было очень полезно!»</a:t>
            </a:r>
            <a:endParaRPr lang="ru-RU" sz="2400" b="1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8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751" y="660533"/>
            <a:ext cx="7617040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Скрипник А.Н. открытый урок в 10 классе по теме «Интеллектуальный квест «Борьба за выживание»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897947-B469-B9FE-BF14-D3F36C685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7431" y="131796"/>
            <a:ext cx="4430704" cy="849823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600" dirty="0">
                <a:latin typeface="+mn-lt"/>
              </a:rPr>
              <a:t>«Выживет сильнейший!»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8714" y="2289608"/>
            <a:ext cx="7038531" cy="4328041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«Урок проведен в нестандартной форме – квест. Четко сформулированы цели и задачи урока, в ходе игры актуализированы предыдущие знания учеников. Обучающиеся в ходе сотрудничества и работы в группе участвовали в обсуждении, выясняли ответы на поставленные уроки, Александра Николаевна смогла включить детей в активную работу, подвести к самостоятельному выводу по уроку. Спасибо за урок!»</a:t>
            </a:r>
            <a:endParaRPr lang="ru-RU" sz="2000" dirty="0">
              <a:solidFill>
                <a:schemeClr val="accent2">
                  <a:lumMod val="25000"/>
                </a:schemeClr>
              </a:solidFill>
              <a:latin typeface="YS Tex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01533B1-2538-4E78-8387-03CE5F09ACB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>
          <a:xfrm>
            <a:off x="290407" y="1305802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95043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 descr="Графический элемент SmartArt: шеврон">
            <a:extLst>
              <a:ext uri="{FF2B5EF4-FFF2-40B4-BE49-F238E27FC236}">
                <a16:creationId xmlns:a16="http://schemas.microsoft.com/office/drawing/2014/main" xmlns="" id="{BEE1D2BE-3C63-BBD7-4481-305BB05F02AC}"/>
              </a:ext>
            </a:extLst>
          </p:cNvPr>
          <p:cNvGrpSpPr/>
          <p:nvPr/>
        </p:nvGrpSpPr>
        <p:grpSpPr>
          <a:xfrm>
            <a:off x="807869" y="1633491"/>
            <a:ext cx="10821880" cy="4492101"/>
            <a:chOff x="2161874" y="3833157"/>
            <a:chExt cx="9935857" cy="881843"/>
          </a:xfrm>
        </p:grpSpPr>
        <p:sp>
          <p:nvSpPr>
            <p:cNvPr id="29" name="Полилиния 17">
              <a:extLst>
                <a:ext uri="{FF2B5EF4-FFF2-40B4-BE49-F238E27FC236}">
                  <a16:creationId xmlns:a16="http://schemas.microsoft.com/office/drawing/2014/main" xmlns="" id="{C2AADA1B-D4FD-69B4-0920-ED318A6CBF9C}"/>
                </a:ext>
              </a:extLst>
            </p:cNvPr>
            <p:cNvSpPr/>
            <p:nvPr/>
          </p:nvSpPr>
          <p:spPr>
            <a:xfrm>
              <a:off x="2161874" y="3833991"/>
              <a:ext cx="309198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Вертушкина Н.Ю.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открытый урок технологии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 7В классе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«Народное творчество»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0" name="Полилиния 18">
              <a:extLst>
                <a:ext uri="{FF2B5EF4-FFF2-40B4-BE49-F238E27FC236}">
                  <a16:creationId xmlns:a16="http://schemas.microsoft.com/office/drawing/2014/main" xmlns="" id="{004088DA-F734-CB62-BB61-8BAA880AEA9D}"/>
                </a:ext>
              </a:extLst>
            </p:cNvPr>
            <p:cNvSpPr/>
            <p:nvPr/>
          </p:nvSpPr>
          <p:spPr>
            <a:xfrm>
              <a:off x="4495677" y="3833991"/>
              <a:ext cx="297940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Михайлова В.А.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открытый урок английского языка 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во 2А классе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 «Артисты на гастролях»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1" name="Полилиния 19">
              <a:extLst>
                <a:ext uri="{FF2B5EF4-FFF2-40B4-BE49-F238E27FC236}">
                  <a16:creationId xmlns:a16="http://schemas.microsoft.com/office/drawing/2014/main" xmlns="" id="{47CF5BA0-79E3-C49D-0AF2-517AEECB09D0}"/>
                </a:ext>
              </a:extLst>
            </p:cNvPr>
            <p:cNvSpPr/>
            <p:nvPr/>
          </p:nvSpPr>
          <p:spPr>
            <a:xfrm>
              <a:off x="6885372" y="3833991"/>
              <a:ext cx="2923513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Туманова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О.Н.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мастер-класс для учителей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«Оформление текстовых документов»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2" name="Полилиния 20">
              <a:extLst>
                <a:ext uri="{FF2B5EF4-FFF2-40B4-BE49-F238E27FC236}">
                  <a16:creationId xmlns:a16="http://schemas.microsoft.com/office/drawing/2014/main" xmlns="" id="{AC0F72C7-D890-FC6B-9838-C9BA125DC139}"/>
                </a:ext>
              </a:extLst>
            </p:cNvPr>
            <p:cNvSpPr/>
            <p:nvPr/>
          </p:nvSpPr>
          <p:spPr>
            <a:xfrm>
              <a:off x="9219175" y="3833157"/>
              <a:ext cx="2878556" cy="881009"/>
            </a:xfrm>
            <a:custGeom>
              <a:avLst/>
              <a:gdLst>
                <a:gd name="connsiteX0" fmla="*/ 0 w 2702625"/>
                <a:gd name="connsiteY0" fmla="*/ 0 h 1078996"/>
                <a:gd name="connsiteX1" fmla="*/ 2163127 w 2702625"/>
                <a:gd name="connsiteY1" fmla="*/ 0 h 1078996"/>
                <a:gd name="connsiteX2" fmla="*/ 2702625 w 2702625"/>
                <a:gd name="connsiteY2" fmla="*/ 539498 h 1078996"/>
                <a:gd name="connsiteX3" fmla="*/ 2163127 w 2702625"/>
                <a:gd name="connsiteY3" fmla="*/ 1078996 h 1078996"/>
                <a:gd name="connsiteX4" fmla="*/ 0 w 2702625"/>
                <a:gd name="connsiteY4" fmla="*/ 1078996 h 1078996"/>
                <a:gd name="connsiteX5" fmla="*/ 539498 w 2702625"/>
                <a:gd name="connsiteY5" fmla="*/ 539498 h 1078996"/>
                <a:gd name="connsiteX6" fmla="*/ 0 w 2702625"/>
                <a:gd name="connsiteY6" fmla="*/ 0 h 10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78996">
                  <a:moveTo>
                    <a:pt x="0" y="0"/>
                  </a:moveTo>
                  <a:lnTo>
                    <a:pt x="2163127" y="0"/>
                  </a:lnTo>
                  <a:lnTo>
                    <a:pt x="2702625" y="539498"/>
                  </a:lnTo>
                  <a:lnTo>
                    <a:pt x="2163127" y="1078996"/>
                  </a:lnTo>
                  <a:lnTo>
                    <a:pt x="0" y="1078996"/>
                  </a:lnTo>
                  <a:lnTo>
                    <a:pt x="539498" y="539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Скрипник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А.Н.</a:t>
              </a:r>
            </a:p>
            <a:p>
              <a:pPr marL="0" lvl="0" indent="0" algn="l" defTabSz="800100" rtl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</a:rPr>
                <a:t>открытый урок в 10 классе по теме</a:t>
              </a:r>
            </a:p>
            <a:p>
              <a:pPr marL="0" lvl="0" indent="0" algn="l" defTabSz="800100" rtl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/>
                </a:rPr>
                <a:t>«Интеллектуальный квест «Борьба за выживание»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C99B58-F005-E2E5-3428-9FF2234D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28.02.2024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462922F-A15F-768D-01E9-E582DDCC398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455FBFE-22FC-0622-D5CB-2219B82ED72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22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6419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246" y="149027"/>
            <a:ext cx="7116184" cy="1906989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Вертушкина Н.Ю. открытый урок технологии  в 7В классе по теме «Народное творчество»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897947-B469-B9FE-BF14-D3F36C685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243" y="149027"/>
            <a:ext cx="4805064" cy="141902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>
                <a:latin typeface="+mn-lt"/>
              </a:rPr>
              <a:t>«Единственный путь, ведущий к знанию – это деятельность»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032" y="1572748"/>
            <a:ext cx="7204147" cy="5154829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«</a:t>
            </a:r>
            <a:r>
              <a:rPr lang="ru-RU" sz="24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С самого начала урока – позитивный настрой, мотивирование на продуктивную деятельность.</a:t>
            </a:r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 К каждому ученику – индивидуальный подход и внимание. В течение всего урока дети были вовлечены в продуктивную деятельность, чему способствовал верный выбор практических методов работы на каждом этапе. </a:t>
            </a:r>
          </a:p>
          <a:p>
            <a:pPr marL="0" indent="0" algn="ctr" rtl="0">
              <a:buNone/>
            </a:pPr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В конце урока обучающиеся сами оценили себя и достигнутый результат. </a:t>
            </a:r>
            <a:r>
              <a:rPr lang="ru-RU" sz="24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Урок достиг поставленной цели и заслуживает высокой оценки!</a:t>
            </a:r>
            <a:r>
              <a:rPr lang="ru-RU" sz="21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»</a:t>
            </a:r>
            <a:endParaRPr lang="ru-RU" sz="2100" dirty="0">
              <a:solidFill>
                <a:schemeClr val="accent2">
                  <a:lumMod val="25000"/>
                </a:schemeClr>
              </a:solidFill>
              <a:latin typeface="YS Tex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0581866-CCAA-E4BC-90F2-F3D61AF0324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23</a:t>
            </a:fld>
            <a:endParaRPr lang="ru-RU" dirty="0"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428573A-6B69-4B2D-80E2-4221C343096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9043" r="9043"/>
          <a:stretch>
            <a:fillRect/>
          </a:stretch>
        </p:blipFill>
        <p:spPr>
          <a:xfrm>
            <a:off x="372243" y="1442327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49008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25" y="280420"/>
            <a:ext cx="7258808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Голубева Л.Л</a:t>
            </a:r>
            <a:r>
              <a:rPr lang="ru-RU" sz="2800" b="1" i="0" kern="1200" spc="5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. открытый </a:t>
            </a: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урок английского языка </a:t>
            </a:r>
            <a:r>
              <a:rPr lang="ru-RU" sz="2800" b="1" i="0" kern="1200" spc="5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в </a:t>
            </a: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5 Б </a:t>
            </a:r>
            <a:r>
              <a:rPr lang="ru-RU" sz="2800" b="1" i="0" kern="1200" spc="5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классе по </a:t>
            </a: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теме «Музеи Лондона»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46243" y="1503200"/>
            <a:ext cx="7021030" cy="5052145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«</a:t>
            </a:r>
            <a:r>
              <a:rPr lang="ru-RU" sz="20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Урок выстроен в логике системно-</a:t>
            </a:r>
            <a:r>
              <a:rPr lang="ru-RU" sz="2000" b="1" dirty="0" err="1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деятельностного</a:t>
            </a:r>
            <a:r>
              <a:rPr lang="ru-RU" sz="20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 подхода. </a:t>
            </a:r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Обучающиеся показали свои навыки работы текстом в поиске ключевых слов, выделения главного, умения интерпретировать, оценивать. </a:t>
            </a:r>
            <a:r>
              <a:rPr lang="ru-RU" sz="20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Интерактивная презентация дополнила этапы работы на уроке и помогла ученикам почувствовать себя на экскурсии по музеям Лондона</a:t>
            </a:r>
            <a:r>
              <a:rPr lang="ru-RU" sz="2000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. Урок был плотный, содержательный и познавательный. </a:t>
            </a:r>
            <a:r>
              <a:rPr lang="ru-RU" sz="2400" b="1" dirty="0" smtClean="0">
                <a:solidFill>
                  <a:schemeClr val="accent2">
                    <a:lumMod val="25000"/>
                  </a:schemeClr>
                </a:solidFill>
                <a:latin typeface="YS Text"/>
              </a:rPr>
              <a:t>Для каждого ученика была создана ситуация успеха! Спасибо!»</a:t>
            </a:r>
            <a:endParaRPr lang="ru-RU" sz="2400" b="1" dirty="0">
              <a:solidFill>
                <a:schemeClr val="accent2">
                  <a:lumMod val="25000"/>
                </a:schemeClr>
              </a:solidFill>
              <a:latin typeface="YS Tex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67A0CAB-7E07-4DAE-8436-4DD3C4F4AAB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>
          <a:xfrm>
            <a:off x="384690" y="516976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3763939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267" y="356817"/>
            <a:ext cx="7244178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Скрипник А.Н.</a:t>
            </a:r>
            <a:b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открытое внеурочное занятие</a:t>
            </a:r>
            <a:b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в 3А классе по теме «Полезное молоко»</a:t>
            </a:r>
            <a:endParaRPr lang="ru-RU" sz="32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897947-B469-B9FE-BF14-D3F36C685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9797" y="2169739"/>
            <a:ext cx="5264113" cy="125926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dirty="0">
                <a:latin typeface="+mn-lt"/>
              </a:rPr>
              <a:t>«Здоровое питание </a:t>
            </a:r>
          </a:p>
          <a:p>
            <a:pPr rtl="0"/>
            <a:r>
              <a:rPr lang="ru-RU" sz="4000" dirty="0">
                <a:latin typeface="+mn-lt"/>
              </a:rPr>
              <a:t>- залог успеха!»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81707" y="3608773"/>
            <a:ext cx="6363829" cy="3138255"/>
          </a:xfrm>
          <a:ln>
            <a:solidFill>
              <a:schemeClr val="accent2"/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8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«Доброжелательная обстановка, контакт с детьми. Дети и учителя узнали о видах и свойствах молока, как выбрать полезное молоко! Большое спасибо!»</a:t>
            </a:r>
            <a:endParaRPr lang="ru-RU" sz="2800" b="1" dirty="0">
              <a:solidFill>
                <a:schemeClr val="accent3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4199951-ECD9-4903-B077-2C7C74D61AE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>
          <a:xfrm>
            <a:off x="501570" y="604466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3030313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900" y="227215"/>
            <a:ext cx="7786831" cy="161934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Сахневич Н.Н. мастер-класс для учителей </a:t>
            </a:r>
            <a:b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8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по теме «Приемы формирования функциональной (читательской) грамотности»</a:t>
            </a:r>
            <a:endParaRPr lang="ru-RU" sz="28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897947-B469-B9FE-BF14-D3F36C685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0674" y="1713853"/>
            <a:ext cx="7253057" cy="879751"/>
          </a:xfrm>
        </p:spPr>
        <p:txBody>
          <a:bodyPr rtlCol="0"/>
          <a:lstStyle>
            <a:defPPr>
              <a:defRPr lang="ru-RU"/>
            </a:defPPr>
          </a:lstStyle>
          <a:p>
            <a:pPr algn="r" rtl="0"/>
            <a:r>
              <a:rPr lang="ru-RU" sz="3600" i="0" dirty="0">
                <a:effectLst/>
                <a:latin typeface="YS Text"/>
              </a:rPr>
              <a:t>«Кто не делится своими знаниями, подобен свету в бочке». </a:t>
            </a:r>
            <a:endParaRPr lang="ru-RU" sz="3600" dirty="0">
              <a:latin typeface="+mn-lt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A1506EC-0924-5261-B6EA-746D20E0C5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9510" y="3198017"/>
            <a:ext cx="6738151" cy="3399468"/>
          </a:xfrm>
          <a:ln>
            <a:solidFill>
              <a:schemeClr val="accent5">
                <a:lumMod val="25000"/>
              </a:schemeClr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«Занятие очень понравилось! Мы открыли для себя новые формы работы на уроках чтения, как заинтересовать ребенка чтением. Было интересно и познавательно. Спасибо!!!»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775A54-B6CF-49E7-A7F5-FAA0D930083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9078" r="29078"/>
          <a:stretch>
            <a:fillRect/>
          </a:stretch>
        </p:blipFill>
        <p:spPr>
          <a:xfrm>
            <a:off x="322556" y="227215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3338870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 descr="Графический элемент SmartArt: шеврон">
            <a:extLst>
              <a:ext uri="{FF2B5EF4-FFF2-40B4-BE49-F238E27FC236}">
                <a16:creationId xmlns:a16="http://schemas.microsoft.com/office/drawing/2014/main" xmlns="" id="{BEE1D2BE-3C63-BBD7-4481-305BB05F02AC}"/>
              </a:ext>
            </a:extLst>
          </p:cNvPr>
          <p:cNvGrpSpPr/>
          <p:nvPr/>
        </p:nvGrpSpPr>
        <p:grpSpPr>
          <a:xfrm>
            <a:off x="807868" y="1633491"/>
            <a:ext cx="11026065" cy="4492101"/>
            <a:chOff x="2161874" y="3833157"/>
            <a:chExt cx="9935857" cy="881843"/>
          </a:xfrm>
        </p:grpSpPr>
        <p:sp>
          <p:nvSpPr>
            <p:cNvPr id="29" name="Полилиния 17">
              <a:extLst>
                <a:ext uri="{FF2B5EF4-FFF2-40B4-BE49-F238E27FC236}">
                  <a16:creationId xmlns:a16="http://schemas.microsoft.com/office/drawing/2014/main" xmlns="" id="{C2AADA1B-D4FD-69B4-0920-ED318A6CBF9C}"/>
                </a:ext>
              </a:extLst>
            </p:cNvPr>
            <p:cNvSpPr/>
            <p:nvPr/>
          </p:nvSpPr>
          <p:spPr>
            <a:xfrm>
              <a:off x="2161874" y="3833991"/>
              <a:ext cx="309198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Осколкова Н.Н.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открытое внеурочное занятие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 7Б классе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«Великие математики»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0" name="Полилиния 18">
              <a:extLst>
                <a:ext uri="{FF2B5EF4-FFF2-40B4-BE49-F238E27FC236}">
                  <a16:creationId xmlns:a16="http://schemas.microsoft.com/office/drawing/2014/main" xmlns="" id="{004088DA-F734-CB62-BB61-8BAA880AEA9D}"/>
                </a:ext>
              </a:extLst>
            </p:cNvPr>
            <p:cNvSpPr/>
            <p:nvPr/>
          </p:nvSpPr>
          <p:spPr>
            <a:xfrm>
              <a:off x="4495677" y="3833991"/>
              <a:ext cx="2979406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Куклина И.А.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мастер-класс для учителей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spc="50" dirty="0"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«Кототерапия»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1" name="Полилиния 19">
              <a:extLst>
                <a:ext uri="{FF2B5EF4-FFF2-40B4-BE49-F238E27FC236}">
                  <a16:creationId xmlns:a16="http://schemas.microsoft.com/office/drawing/2014/main" xmlns="" id="{47CF5BA0-79E3-C49D-0AF2-517AEECB09D0}"/>
                </a:ext>
              </a:extLst>
            </p:cNvPr>
            <p:cNvSpPr/>
            <p:nvPr/>
          </p:nvSpPr>
          <p:spPr>
            <a:xfrm>
              <a:off x="6885372" y="3833991"/>
              <a:ext cx="2923513" cy="881009"/>
            </a:xfrm>
            <a:custGeom>
              <a:avLst/>
              <a:gdLst>
                <a:gd name="connsiteX0" fmla="*/ 0 w 2702625"/>
                <a:gd name="connsiteY0" fmla="*/ 0 h 1081050"/>
                <a:gd name="connsiteX1" fmla="*/ 2162100 w 2702625"/>
                <a:gd name="connsiteY1" fmla="*/ 0 h 1081050"/>
                <a:gd name="connsiteX2" fmla="*/ 2702625 w 2702625"/>
                <a:gd name="connsiteY2" fmla="*/ 540525 h 1081050"/>
                <a:gd name="connsiteX3" fmla="*/ 2162100 w 2702625"/>
                <a:gd name="connsiteY3" fmla="*/ 1081050 h 1081050"/>
                <a:gd name="connsiteX4" fmla="*/ 0 w 2702625"/>
                <a:gd name="connsiteY4" fmla="*/ 1081050 h 1081050"/>
                <a:gd name="connsiteX5" fmla="*/ 540525 w 2702625"/>
                <a:gd name="connsiteY5" fmla="*/ 540525 h 1081050"/>
                <a:gd name="connsiteX6" fmla="*/ 0 w 2702625"/>
                <a:gd name="connsiteY6" fmla="*/ 0 h 10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81050">
                  <a:moveTo>
                    <a:pt x="0" y="0"/>
                  </a:moveTo>
                  <a:lnTo>
                    <a:pt x="2162100" y="0"/>
                  </a:lnTo>
                  <a:lnTo>
                    <a:pt x="2702625" y="540525"/>
                  </a:lnTo>
                  <a:lnTo>
                    <a:pt x="2162100" y="1081050"/>
                  </a:lnTo>
                  <a:lnTo>
                    <a:pt x="0" y="1081050"/>
                  </a:lnTo>
                  <a:lnTo>
                    <a:pt x="540525" y="540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Тарашнина О.Л.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мастер-класс для учителей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«Гореть, но не сгорать»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  <p:sp>
          <p:nvSpPr>
            <p:cNvPr id="32" name="Полилиния 20">
              <a:extLst>
                <a:ext uri="{FF2B5EF4-FFF2-40B4-BE49-F238E27FC236}">
                  <a16:creationId xmlns:a16="http://schemas.microsoft.com/office/drawing/2014/main" xmlns="" id="{AC0F72C7-D890-FC6B-9838-C9BA125DC139}"/>
                </a:ext>
              </a:extLst>
            </p:cNvPr>
            <p:cNvSpPr/>
            <p:nvPr/>
          </p:nvSpPr>
          <p:spPr>
            <a:xfrm>
              <a:off x="9219175" y="3833157"/>
              <a:ext cx="2878556" cy="881009"/>
            </a:xfrm>
            <a:custGeom>
              <a:avLst/>
              <a:gdLst>
                <a:gd name="connsiteX0" fmla="*/ 0 w 2702625"/>
                <a:gd name="connsiteY0" fmla="*/ 0 h 1078996"/>
                <a:gd name="connsiteX1" fmla="*/ 2163127 w 2702625"/>
                <a:gd name="connsiteY1" fmla="*/ 0 h 1078996"/>
                <a:gd name="connsiteX2" fmla="*/ 2702625 w 2702625"/>
                <a:gd name="connsiteY2" fmla="*/ 539498 h 1078996"/>
                <a:gd name="connsiteX3" fmla="*/ 2163127 w 2702625"/>
                <a:gd name="connsiteY3" fmla="*/ 1078996 h 1078996"/>
                <a:gd name="connsiteX4" fmla="*/ 0 w 2702625"/>
                <a:gd name="connsiteY4" fmla="*/ 1078996 h 1078996"/>
                <a:gd name="connsiteX5" fmla="*/ 539498 w 2702625"/>
                <a:gd name="connsiteY5" fmla="*/ 539498 h 1078996"/>
                <a:gd name="connsiteX6" fmla="*/ 0 w 2702625"/>
                <a:gd name="connsiteY6" fmla="*/ 0 h 107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2625" h="1078996">
                  <a:moveTo>
                    <a:pt x="0" y="0"/>
                  </a:moveTo>
                  <a:lnTo>
                    <a:pt x="2163127" y="0"/>
                  </a:lnTo>
                  <a:lnTo>
                    <a:pt x="2702625" y="539498"/>
                  </a:lnTo>
                  <a:lnTo>
                    <a:pt x="2163127" y="1078996"/>
                  </a:lnTo>
                  <a:lnTo>
                    <a:pt x="0" y="1078996"/>
                  </a:lnTo>
                  <a:lnTo>
                    <a:pt x="539498" y="539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2960" tIns="182880" rIns="365760" bIns="182880" numCol="1" spcCol="1270" rtlCol="0" anchor="ctr" anchorCtr="0">
              <a:noAutofit/>
            </a:bodyPr>
            <a:lstStyle>
              <a:defPPr>
                <a:defRPr lang="ru-RU"/>
              </a:defPPr>
            </a:lstStyle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Вяткина И.В.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мастер-класс для учителей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по теме </a:t>
              </a:r>
            </a:p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i="0" kern="1200" spc="50" dirty="0">
                  <a:ln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</a:rPr>
                <a:t>«В пользу хорошего самочувствия»</a:t>
              </a:r>
              <a:endParaRPr lang="ru-RU" kern="1200" spc="50" dirty="0">
                <a:ln>
                  <a:noFill/>
                </a:ln>
                <a:solidFill>
                  <a:schemeClr val="bg1"/>
                </a:solidFill>
                <a:latin typeface="Arial" panose="02000503020000020003" pitchFamily="2" charset="0"/>
                <a:cs typeface="Arial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C99B58-F005-E2E5-3428-9FF2234D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29.02.2024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462922F-A15F-768D-01E9-E582DDCC398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455FBFE-22FC-0622-D5CB-2219B82ED72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27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85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59" y="161304"/>
            <a:ext cx="10739606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Осколкова Н.Н. открытое внеурочное занятие в 7Б классе по теме «Великие математики»</a:t>
            </a:r>
            <a:endParaRPr lang="ru-RU" sz="32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0581866-CCAA-E4BC-90F2-F3D61AF0324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>
                <a:latin typeface="+mn-lt"/>
              </a:rPr>
              <a:pPr rtl="0"/>
              <a:t>28</a:t>
            </a:fld>
            <a:endParaRPr lang="ru-RU" dirty="0"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DC3CC94-EF82-4928-97CB-A2A8D970FBA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17607" r="17607"/>
          <a:stretch>
            <a:fillRect/>
          </a:stretch>
        </p:blipFill>
        <p:spPr>
          <a:xfrm>
            <a:off x="252732" y="1270362"/>
            <a:ext cx="3884344" cy="5415673"/>
          </a:xfr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BC085B03-C990-4EB0-B741-DA59E5275928}"/>
              </a:ext>
            </a:extLst>
          </p:cNvPr>
          <p:cNvSpPr txBox="1">
            <a:spLocks/>
          </p:cNvSpPr>
          <p:nvPr/>
        </p:nvSpPr>
        <p:spPr>
          <a:xfrm>
            <a:off x="4539278" y="1270362"/>
            <a:ext cx="7081592" cy="5104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b="1" i="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00503020000020003" pitchFamily="2" charset="0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0" dirty="0">
                <a:latin typeface="YS Text"/>
              </a:rPr>
              <a:t>« …на занятии Наталья Николаевна создала все условия для продуктивной работы. Удачно выбрана форма работы на занятии. Осуществлялась связь ранее изученного материала с личным опытом. Плотность занятия высокая, дети активны, учитель сотрудничает с обучающимися…»</a:t>
            </a:r>
          </a:p>
          <a:p>
            <a:pPr marL="0" indent="0" algn="ctr">
              <a:buNone/>
            </a:pPr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  <a:latin typeface="YS Text"/>
              </a:rPr>
              <a:t>«</a:t>
            </a:r>
            <a:r>
              <a:rPr lang="ru-RU" sz="2800" b="0" dirty="0">
                <a:solidFill>
                  <a:schemeClr val="accent5">
                    <a:lumMod val="25000"/>
                  </a:schemeClr>
                </a:solidFill>
                <a:latin typeface="YS Text"/>
              </a:rPr>
              <a:t>Спасибо Наталье Николаевне за возможность увидеть </a:t>
            </a:r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  <a:latin typeface="YS Text"/>
              </a:rPr>
              <a:t>мнемотехники н</a:t>
            </a:r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  <a:latin typeface="YS Text"/>
              </a:rPr>
              <a:t>а </a:t>
            </a:r>
            <a:r>
              <a:rPr lang="ru-RU" sz="2800" b="0" dirty="0">
                <a:solidFill>
                  <a:schemeClr val="accent5">
                    <a:lumMod val="25000"/>
                  </a:schemeClr>
                </a:solidFill>
                <a:latin typeface="YS Text"/>
              </a:rPr>
              <a:t>практике применение </a:t>
            </a:r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  <a:latin typeface="YS Text"/>
              </a:rPr>
              <a:t>приемов. </a:t>
            </a:r>
            <a:r>
              <a:rPr lang="ru-RU" sz="2800" b="0" dirty="0">
                <a:solidFill>
                  <a:schemeClr val="accent5">
                    <a:lumMod val="25000"/>
                  </a:schemeClr>
                </a:solidFill>
                <a:latin typeface="YS Text"/>
              </a:rPr>
              <a:t>Дети заинтересованы, владеют приёмами запоминания».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800" dirty="0"/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638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073" y="193169"/>
            <a:ext cx="5629904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Куклина И.А. мастер-класс для учителей по теме «Кототерапия»</a:t>
            </a:r>
            <a:endParaRPr lang="ru-RU" sz="32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5897947-B469-B9FE-BF14-D3F36C685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4521" y="136524"/>
            <a:ext cx="5808358" cy="129528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>
                <a:latin typeface="+mn-lt"/>
              </a:rPr>
              <a:t>«Бог создал кошку, чтобы у человека был тигр, которого можно погладить»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25730" y="1718419"/>
            <a:ext cx="6674547" cy="4513705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4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«Отличный мастер-класс! Во время него получилось отдохнуть от рабочих мыслей, взять в руки кисточку и простыми движениями сделать красивый рисунок. Благодарю Ирину Анатольевну за проверенное время! Хотелось бы отметить внимание и доброжелательность педагога. Под ее чутким контролем и четким объяснением получилось нарисовать замечательные картины!»</a:t>
            </a:r>
            <a:endParaRPr lang="ru-RU" sz="2400" b="1" dirty="0">
              <a:solidFill>
                <a:schemeClr val="accent3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65424F-C933-475A-92B6-BD6AF1447C8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3106" r="23106"/>
          <a:stretch>
            <a:fillRect/>
          </a:stretch>
        </p:blipFill>
        <p:spPr>
          <a:xfrm>
            <a:off x="394521" y="1431809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123695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62D51E-C4B7-4988-9AE3-60D8C80B53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836" r="31836"/>
          <a:stretch>
            <a:fillRect/>
          </a:stretch>
        </p:blipFill>
        <p:spPr>
          <a:xfrm>
            <a:off x="4289394" y="701337"/>
            <a:ext cx="3613212" cy="411036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46A718-8F29-3AB4-D64D-7209870F5E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978065"/>
            <a:ext cx="10515600" cy="135615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Педагогический совет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047B8C-65D0-EA39-A5A8-A5EFE8FE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выступления </a:t>
            </a:r>
          </a:p>
        </p:txBody>
      </p:sp>
    </p:spTree>
    <p:extLst>
      <p:ext uri="{BB962C8B-B14F-4D97-AF65-F5344CB8AC3E}">
        <p14:creationId xmlns:p14="http://schemas.microsoft.com/office/powerpoint/2010/main" val="3774853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310" y="123877"/>
            <a:ext cx="7303909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Тарашнина О.Л.</a:t>
            </a:r>
            <a:b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мастер-класс для учителей </a:t>
            </a:r>
            <a:b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32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по теме «Гореть, но не сгорать»</a:t>
            </a:r>
            <a:endParaRPr lang="ru-RU" sz="32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8310" y="1642372"/>
            <a:ext cx="7052766" cy="4548092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1800" b="1" i="0" dirty="0">
                <a:effectLst/>
                <a:latin typeface="YS Text"/>
              </a:rPr>
              <a:t>«Благодарим Тарашнину Оксану Леонидовну за обучение простым и интересным способами релаксации и стрессоустойчивость на мастер-классе для учителей "Гори, но не сгорай". Очень полезные навыки!» </a:t>
            </a:r>
            <a:endParaRPr lang="ru-RU" b="1" i="0" dirty="0">
              <a:solidFill>
                <a:schemeClr val="accent3">
                  <a:lumMod val="25000"/>
                </a:schemeClr>
              </a:solidFill>
              <a:effectLst/>
              <a:latin typeface="YS Text"/>
            </a:endParaRPr>
          </a:p>
          <a:p>
            <a:pPr marL="0" indent="0" algn="ctr" rtl="0">
              <a:buNone/>
            </a:pP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«Оксана Леонидовна провела эффективное занятие для учителей по борьбе с негативными эмоциями, переживаниями, рассказала о приемах и методах, которые можно использовать для снижения раздражительности, а также стабилизации эмоционального состояния. Спасибо за практическую значимость!»</a:t>
            </a:r>
          </a:p>
          <a:p>
            <a:pPr marL="0" indent="0" algn="ctr" rtl="0">
              <a:buNone/>
            </a:pPr>
            <a:endParaRPr lang="ru-RU" sz="2000" b="1" i="0" dirty="0">
              <a:solidFill>
                <a:schemeClr val="accent3">
                  <a:lumMod val="25000"/>
                </a:schemeClr>
              </a:solidFill>
              <a:effectLst/>
              <a:latin typeface="YS Text"/>
            </a:endParaRPr>
          </a:p>
          <a:p>
            <a:pPr marL="0" indent="0" algn="ctr" rtl="0">
              <a:buNone/>
            </a:pPr>
            <a:endParaRPr lang="ru-RU" sz="2000" b="1" dirty="0">
              <a:solidFill>
                <a:schemeClr val="accent3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FE769A2-183D-4C87-AD19-549B016866B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2090" r="22090"/>
          <a:stretch>
            <a:fillRect/>
          </a:stretch>
        </p:blipFill>
        <p:spPr>
          <a:xfrm>
            <a:off x="459087" y="528105"/>
            <a:ext cx="3884344" cy="5415673"/>
          </a:xfrm>
        </p:spPr>
      </p:pic>
    </p:spTree>
    <p:extLst>
      <p:ext uri="{BB962C8B-B14F-4D97-AF65-F5344CB8AC3E}">
        <p14:creationId xmlns:p14="http://schemas.microsoft.com/office/powerpoint/2010/main" val="1417137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984AE-BD2E-60E8-D843-BB0B7BCB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023" y="383450"/>
            <a:ext cx="6513421" cy="1525250"/>
          </a:xfrm>
        </p:spPr>
        <p:txBody>
          <a:bodyPr rtlCol="0"/>
          <a:lstStyle>
            <a:defPPr>
              <a:defRPr lang="ru-RU"/>
            </a:defPPr>
          </a:lstStyle>
          <a:p>
            <a:pPr marL="0" lvl="0" indent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Вяткина И.В.</a:t>
            </a:r>
            <a:br>
              <a:rPr lang="ru-RU" sz="24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4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мастер-класс для учителей </a:t>
            </a:r>
            <a:br>
              <a:rPr lang="ru-RU" sz="24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400" b="1" i="0" kern="1200" spc="5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по теме «В пользу хорошего самочувствия»</a:t>
            </a:r>
            <a:endParaRPr lang="ru-RU" sz="2400" kern="1200" spc="5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anose="02000503020000020003" pitchFamily="2" charset="0"/>
              <a:cs typeface="Arial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792DA987-3F13-6F52-C518-DD2467E3B5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1102" y="3106373"/>
            <a:ext cx="6433522" cy="3564883"/>
          </a:xfrm>
          <a:ln>
            <a:solidFill>
              <a:schemeClr val="tx2"/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«Ирина Владимировна показала на практике как она проводит занятия с детьми с помощью степа. У всех, кто был на мастер-классе после занятия поднялось настроение, захотелось больше двигаться. </a:t>
            </a:r>
          </a:p>
          <a:p>
            <a:pPr marL="0" indent="0" algn="ctr" rtl="0">
              <a:buNone/>
            </a:pPr>
            <a:r>
              <a:rPr lang="ru-RU" sz="2000" b="1" i="0" dirty="0">
                <a:solidFill>
                  <a:schemeClr val="accent3">
                    <a:lumMod val="25000"/>
                  </a:schemeClr>
                </a:solidFill>
                <a:effectLst/>
                <a:latin typeface="YS Text"/>
              </a:rPr>
              <a:t>В дальнейшем хотелось бы, чтобы такие занятия проводили и для учителей».</a:t>
            </a:r>
            <a:endParaRPr lang="ru-RU" sz="20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C957606-78B9-407D-8D49-33D2C049823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l="2188" r="2188"/>
          <a:stretch>
            <a:fillRect/>
          </a:stretch>
        </p:blipFill>
        <p:spPr/>
      </p:pic>
      <p:sp>
        <p:nvSpPr>
          <p:cNvPr id="20" name="Текст 8">
            <a:extLst>
              <a:ext uri="{FF2B5EF4-FFF2-40B4-BE49-F238E27FC236}">
                <a16:creationId xmlns:a16="http://schemas.microsoft.com/office/drawing/2014/main" xmlns="" id="{EEB9EE38-197E-4E37-86B4-342122887AAB}"/>
              </a:ext>
            </a:extLst>
          </p:cNvPr>
          <p:cNvSpPr txBox="1">
            <a:spLocks/>
          </p:cNvSpPr>
          <p:nvPr/>
        </p:nvSpPr>
        <p:spPr>
          <a:xfrm>
            <a:off x="5912277" y="1908700"/>
            <a:ext cx="5957167" cy="90996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171450" indent="-17145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200" b="0" i="0" kern="1200" spc="50" baseline="0">
                <a:solidFill>
                  <a:srgbClr val="C165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00503020000020003" pitchFamily="2" charset="0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0" i="0" dirty="0">
                <a:effectLst/>
                <a:latin typeface="YS Text"/>
              </a:rPr>
              <a:t>Заряд энергии на весь день! </a:t>
            </a:r>
            <a:endParaRPr lang="ru-RU" sz="2000" b="1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44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6D67BE-B026-1F48-8512-45DC759C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60" y="593329"/>
            <a:ext cx="10915076" cy="155368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Рекомендации к участию в городском форуме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A5C3CFB-D853-978B-6688-1A361A5D69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175" y="2258464"/>
            <a:ext cx="4387374" cy="4283895"/>
          </a:xfrm>
          <a:ln>
            <a:solidFill>
              <a:schemeClr val="accent4"/>
            </a:solidFill>
          </a:ln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Туманова О.Н.</a:t>
            </a:r>
          </a:p>
          <a:p>
            <a:pPr rtl="0"/>
            <a:r>
              <a:rPr lang="ru-RU" sz="28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«Цифровая грамотность учителя и обучающихся: инструменты и способы реализации»</a:t>
            </a:r>
            <a:endParaRPr lang="ru-RU" sz="72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F7FA47D-FD90-943F-AB0C-D1A2CC3586D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+mn-lt"/>
              </a:rPr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C3AF59-9CE7-4CE6-C397-FFB5DBD78F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 rtl="0"/>
              <a:t>32</a:t>
            </a:fld>
            <a:endParaRPr lang="ru-RU" dirty="0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xmlns="" id="{EBDC474D-991F-4850-AC3C-A6A319D551AB}"/>
              </a:ext>
            </a:extLst>
          </p:cNvPr>
          <p:cNvSpPr txBox="1">
            <a:spLocks/>
          </p:cNvSpPr>
          <p:nvPr/>
        </p:nvSpPr>
        <p:spPr>
          <a:xfrm>
            <a:off x="6491491" y="2288883"/>
            <a:ext cx="5472982" cy="428389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b="0" i="0" kern="1200" spc="50" baseline="0">
                <a:solidFill>
                  <a:srgbClr val="C165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Arial" panose="02000503020000020003" pitchFamily="2" charset="0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</a:rPr>
              <a:t>Сахневич Н.Н.</a:t>
            </a:r>
            <a:br>
              <a:rPr lang="ru-RU" sz="2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</a:rPr>
              <a:t>мастер-класс для учителей </a:t>
            </a:r>
            <a:br>
              <a:rPr lang="ru-RU" sz="2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</a:rPr>
              <a:t>по теме «Приемы формирования функциональной (читательской) грамотности»</a:t>
            </a:r>
            <a:endParaRPr lang="ru-RU" sz="7200" noProof="1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0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DC2C5D4E-F481-B17C-DFEF-7F9F7D414F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8557" y="2"/>
            <a:ext cx="8901038" cy="68579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" dirty="0"/>
              <a:t>БЛАГОДАРИМ</a:t>
            </a:r>
          </a:p>
          <a:p>
            <a:pPr rtl="0"/>
            <a:r>
              <a:rPr lang="ru" dirty="0"/>
              <a:t>БЛАГОДАРИМ</a:t>
            </a:r>
          </a:p>
          <a:p>
            <a:pPr rtl="0"/>
            <a:r>
              <a:rPr lang="ru" dirty="0"/>
              <a:t>!</a:t>
            </a:r>
          </a:p>
          <a:p>
            <a:pPr rtl="0"/>
            <a:r>
              <a:rPr lang="ru" dirty="0"/>
              <a:t>ВАС!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84B71A9C-F374-B122-4E3F-6FED0190920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20500" y="1698172"/>
            <a:ext cx="8673484" cy="3186954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rtl="0">
              <a:buNone/>
            </a:pPr>
            <a:r>
              <a:rPr lang="ru" sz="8000" spc="1000" dirty="0">
                <a:solidFill>
                  <a:schemeClr val="tx2"/>
                </a:solidFill>
                <a:latin typeface="+mj-lt"/>
              </a:rPr>
              <a:t>БЛАГОДАРИМ</a:t>
            </a:r>
          </a:p>
          <a:p>
            <a:pPr marL="0" indent="0">
              <a:buNone/>
            </a:pPr>
            <a:r>
              <a:rPr lang="ru" sz="8000" spc="1000" dirty="0">
                <a:solidFill>
                  <a:schemeClr val="tx2"/>
                </a:solidFill>
                <a:latin typeface="+mj-lt"/>
              </a:rPr>
              <a:t>ВАС!</a:t>
            </a:r>
          </a:p>
        </p:txBody>
      </p:sp>
    </p:spTree>
    <p:extLst>
      <p:ext uri="{BB962C8B-B14F-4D97-AF65-F5344CB8AC3E}">
        <p14:creationId xmlns:p14="http://schemas.microsoft.com/office/powerpoint/2010/main" val="306807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06558"/>
            <a:ext cx="6303146" cy="734134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Гуменюк Ирина Николаевна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6127" y="2707526"/>
            <a:ext cx="8286359" cy="2059703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«Функционирование центра образования естественно-научной и технологической направленностей «Точка роста» на базе школы: первые успехи и дефициты»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295818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71715"/>
            <a:ext cx="6429934" cy="962240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Михайлова Валентина Александровна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2820" y="3111405"/>
            <a:ext cx="8286359" cy="1225282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«Реализация воспитательной программы школы в современных условиях»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363841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06558"/>
            <a:ext cx="6303146" cy="734134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Туманова Ольга Николаевна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56127" y="2707526"/>
            <a:ext cx="8286359" cy="2059703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«Цифровая грамотность учителя и обучающихся: инструменты и способы реализации»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79605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06558"/>
            <a:ext cx="6429934" cy="96224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Стенина Татьяна Леонидовна, </a:t>
            </a:r>
          </a:p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Кирушева Анна Владимировна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2820" y="3348064"/>
            <a:ext cx="8286359" cy="1225282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«Формирование функциональной грамотности на уроках математики»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18269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71715"/>
            <a:ext cx="6429934" cy="962240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Перевозская Ольга Радиславовна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2820" y="2936036"/>
            <a:ext cx="8286359" cy="1225282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«Современные тренды преподавания английского языка: </a:t>
            </a:r>
            <a:r>
              <a:rPr lang="ru-RU" sz="3200" dirty="0" err="1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mind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maps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 (ментальные карты)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42864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детельство обучения">
            <a:extLst>
              <a:ext uri="{FF2B5EF4-FFF2-40B4-BE49-F238E27FC236}">
                <a16:creationId xmlns:a16="http://schemas.microsoft.com/office/drawing/2014/main" xmlns="" id="{F6D31BC9-D494-1143-97AE-92279A72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598" y="1334981"/>
            <a:ext cx="7653618" cy="622625"/>
          </a:xfrm>
        </p:spPr>
        <p:txBody>
          <a:bodyPr rtlCol="0"/>
          <a:lstStyle/>
          <a:p>
            <a:pPr rtl="0"/>
            <a:r>
              <a:rPr lang="ru-RU" noProof="1"/>
              <a:t>Выступление на педсовете</a:t>
            </a:r>
          </a:p>
        </p:txBody>
      </p:sp>
      <p:sp>
        <p:nvSpPr>
          <p:cNvPr id="7" name="Настоящим удостоверяется, что">
            <a:extLst>
              <a:ext uri="{FF2B5EF4-FFF2-40B4-BE49-F238E27FC236}">
                <a16:creationId xmlns:a16="http://schemas.microsoft.com/office/drawing/2014/main" xmlns="" id="{5A3DAFDA-D756-754C-B165-791C32338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0598" y="2171715"/>
            <a:ext cx="6429934" cy="962240"/>
          </a:xfrm>
        </p:spPr>
        <p:txBody>
          <a:bodyPr rtlCol="0">
            <a:normAutofit/>
          </a:bodyPr>
          <a:lstStyle/>
          <a:p>
            <a:pPr rtl="0"/>
            <a:r>
              <a:rPr lang="ru-RU" sz="2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Вертушкина Наталья Юрьевна</a:t>
            </a:r>
          </a:p>
        </p:txBody>
      </p:sp>
      <p:sp>
        <p:nvSpPr>
          <p:cNvPr id="8" name="Имя">
            <a:extLst>
              <a:ext uri="{FF2B5EF4-FFF2-40B4-BE49-F238E27FC236}">
                <a16:creationId xmlns:a16="http://schemas.microsoft.com/office/drawing/2014/main" xmlns="" id="{32B21384-5AA1-9645-8A35-0391AC0D5E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2820" y="2936036"/>
            <a:ext cx="8286359" cy="1225282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«Интерактивные методы обучения на уроках технологии»</a:t>
            </a:r>
            <a:endParaRPr lang="ru-RU" sz="8000" noProof="1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" name="Артем Кузнецов Видеограф">
            <a:extLst>
              <a:ext uri="{FF2B5EF4-FFF2-40B4-BE49-F238E27FC236}">
                <a16:creationId xmlns:a16="http://schemas.microsoft.com/office/drawing/2014/main" xmlns="" id="{637870CD-1370-534A-A145-25E94DCA54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3441" y="5050697"/>
            <a:ext cx="2584357" cy="296956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tx1"/>
                </a:solidFill>
              </a:rPr>
              <a:t>МОУ «СОШ №7 г. Коряжмы»</a:t>
            </a:r>
          </a:p>
        </p:txBody>
      </p:sp>
      <p:sp>
        <p:nvSpPr>
          <p:cNvPr id="3" name="4 июня 20XX">
            <a:extLst>
              <a:ext uri="{FF2B5EF4-FFF2-40B4-BE49-F238E27FC236}">
                <a16:creationId xmlns:a16="http://schemas.microsoft.com/office/drawing/2014/main" xmlns="" id="{DA7566AE-2CCA-B946-8BA6-18DCAD4EEF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9217" y="5050697"/>
            <a:ext cx="2584357" cy="333375"/>
          </a:xfrm>
        </p:spPr>
        <p:txBody>
          <a:bodyPr rtlCol="0"/>
          <a:lstStyle/>
          <a:p>
            <a:pPr algn="ctr" rtl="0"/>
            <a:r>
              <a:rPr lang="ru-RU" noProof="1"/>
              <a:t>26 февраля 2024 г.</a:t>
            </a:r>
          </a:p>
        </p:txBody>
      </p:sp>
    </p:spTree>
    <p:extLst>
      <p:ext uri="{BB962C8B-B14F-4D97-AF65-F5344CB8AC3E}">
        <p14:creationId xmlns:p14="http://schemas.microsoft.com/office/powerpoint/2010/main" val="25457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ьзовательский дизайн">
  <a:themeElements>
    <a:clrScheme name="Product-Summary">
      <a:dk1>
        <a:srgbClr val="000000"/>
      </a:dk1>
      <a:lt1>
        <a:srgbClr val="FFFFFF"/>
      </a:lt1>
      <a:dk2>
        <a:srgbClr val="C16548"/>
      </a:dk2>
      <a:lt2>
        <a:srgbClr val="E7E6E6"/>
      </a:lt2>
      <a:accent1>
        <a:srgbClr val="C16548"/>
      </a:accent1>
      <a:accent2>
        <a:srgbClr val="E1C9C1"/>
      </a:accent2>
      <a:accent3>
        <a:srgbClr val="EFE9E7"/>
      </a:accent3>
      <a:accent4>
        <a:srgbClr val="7C8C5F"/>
      </a:accent4>
      <a:accent5>
        <a:srgbClr val="DAE7C3"/>
      </a:accent5>
      <a:accent6>
        <a:srgbClr val="ECF1E3"/>
      </a:accent6>
      <a:hlink>
        <a:srgbClr val="0563C1"/>
      </a:hlink>
      <a:folHlink>
        <a:srgbClr val="954F72"/>
      </a:folHlink>
    </a:clrScheme>
    <a:fontScheme name="Custom 11">
      <a:majorFont>
        <a:latin typeface="Felix Titling"/>
        <a:ea typeface=""/>
        <a:cs typeface="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0" tIns="0" rIns="0" bIns="0" rtlCol="0" anchor="t">
        <a:noAutofit/>
      </a:bodyPr>
      <a:lstStyle>
        <a:defPPr algn="l">
          <a:defRPr sz="75000" spc="500" dirty="0">
            <a:solidFill>
              <a:srgbClr val="C16548">
                <a:alpha val="5000"/>
              </a:srgbClr>
            </a:solidFill>
            <a:latin typeface="Felix Titling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66612928_TF89238778_Win32" id="{26FAE935-FC3E-4D13-A8EC-ACB0B7C570B0}" vid="{661C831E-E606-4046-9AFA-DDE6675CE5D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Обзорная презентация по продукту</Template>
  <TotalTime>352</TotalTime>
  <Words>1462</Words>
  <Application>Microsoft Office PowerPoint</Application>
  <PresentationFormat>Широкоэкранный</PresentationFormat>
  <Paragraphs>260</Paragraphs>
  <Slides>33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Felix Titling</vt:lpstr>
      <vt:lpstr>Times New Roman</vt:lpstr>
      <vt:lpstr>YS Text</vt:lpstr>
      <vt:lpstr>Пользовательский дизайн</vt:lpstr>
      <vt:lpstr>Методическая неделя  Единое образовательное пространство и современная образовательная среда   </vt:lpstr>
      <vt:lpstr>План методической недели</vt:lpstr>
      <vt:lpstr>выступления </vt:lpstr>
      <vt:lpstr>Выступление на педсовете</vt:lpstr>
      <vt:lpstr>Выступление на педсовете</vt:lpstr>
      <vt:lpstr>Выступление на педсовете</vt:lpstr>
      <vt:lpstr>Выступление на педсовете</vt:lpstr>
      <vt:lpstr>Выступление на педсовете</vt:lpstr>
      <vt:lpstr>Выступление на педсовете</vt:lpstr>
      <vt:lpstr>Выступление на педсовете</vt:lpstr>
      <vt:lpstr>Открытые мероприятия</vt:lpstr>
      <vt:lpstr>цели и задачи </vt:lpstr>
      <vt:lpstr>средства создания современной образовательной среды </vt:lpstr>
      <vt:lpstr>ключевые компетенции</vt:lpstr>
      <vt:lpstr>развитие качеств личности</vt:lpstr>
      <vt:lpstr>комфортность образовательной среды </vt:lpstr>
      <vt:lpstr>27.02.2024</vt:lpstr>
      <vt:lpstr>Гуменюк И.Н. открытый урок по математике  в 5б классе по теме  «Десятичные дроби»</vt:lpstr>
      <vt:lpstr>Михайлова В.А. открытый урок английского языка   во 2А классе  по теме «Артисты на гастролях»</vt:lpstr>
      <vt:lpstr>Туманова О.Н. мастер-класс для учителей по теме  «Оформление текстовых документов»</vt:lpstr>
      <vt:lpstr>Скрипник А.Н. открытый урок в 10 классе по теме «Интеллектуальный квест «Борьба за выживание»</vt:lpstr>
      <vt:lpstr>28.02.2024</vt:lpstr>
      <vt:lpstr>Вертушкина Н.Ю. открытый урок технологии  в 7В классе по теме «Народное творчество»</vt:lpstr>
      <vt:lpstr>Голубева Л.Л. открытый урок английского языка в 5 Б классе по теме «Музеи Лондона»</vt:lpstr>
      <vt:lpstr>Скрипник А.Н. открытое внеурочное занятие в 3А классе по теме «Полезное молоко»</vt:lpstr>
      <vt:lpstr>Сахневич Н.Н. мастер-класс для учителей  по теме «Приемы формирования функциональной (читательской) грамотности»</vt:lpstr>
      <vt:lpstr>29.02.2024</vt:lpstr>
      <vt:lpstr>Осколкова Н.Н. открытое внеурочное занятие в 7Б классе по теме «Великие математики»</vt:lpstr>
      <vt:lpstr>Куклина И.А. мастер-класс для учителей по теме «Кототерапия»</vt:lpstr>
      <vt:lpstr>Тарашнина О.Л. мастер-класс для учителей  по теме «Гореть, но не сгорать»</vt:lpstr>
      <vt:lpstr>Вяткина И.В. мастер-класс для учителей  по теме «В пользу хорошего самочувствия»</vt:lpstr>
      <vt:lpstr>Рекомендации к участию в городском форуме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неделя</dc:title>
  <dc:creator>Владимир</dc:creator>
  <cp:lastModifiedBy>user</cp:lastModifiedBy>
  <cp:revision>44</cp:revision>
  <dcterms:created xsi:type="dcterms:W3CDTF">2024-02-29T18:19:02Z</dcterms:created>
  <dcterms:modified xsi:type="dcterms:W3CDTF">2024-03-01T10:44:15Z</dcterms:modified>
</cp:coreProperties>
</file>