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95" r:id="rId3"/>
    <p:sldId id="298" r:id="rId4"/>
    <p:sldId id="297" r:id="rId5"/>
    <p:sldId id="285" r:id="rId6"/>
    <p:sldId id="281" r:id="rId7"/>
    <p:sldId id="271" r:id="rId8"/>
    <p:sldId id="293" r:id="rId9"/>
    <p:sldId id="274" r:id="rId10"/>
    <p:sldId id="260" r:id="rId11"/>
    <p:sldId id="269" r:id="rId12"/>
    <p:sldId id="287" r:id="rId13"/>
    <p:sldId id="288" r:id="rId14"/>
    <p:sldId id="289" r:id="rId15"/>
    <p:sldId id="262" r:id="rId16"/>
    <p:sldId id="276" r:id="rId17"/>
    <p:sldId id="268" r:id="rId18"/>
    <p:sldId id="272" r:id="rId19"/>
    <p:sldId id="273" r:id="rId20"/>
    <p:sldId id="290" r:id="rId21"/>
    <p:sldId id="275" r:id="rId22"/>
    <p:sldId id="292" r:id="rId23"/>
    <p:sldId id="280" r:id="rId24"/>
    <p:sldId id="263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FAC46"/>
    <a:srgbClr val="00A0E3"/>
    <a:srgbClr val="6475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0610" autoAdjust="0"/>
  </p:normalViewPr>
  <p:slideViewPr>
    <p:cSldViewPr snapToGrid="0">
      <p:cViewPr varScale="1">
        <p:scale>
          <a:sx n="93" d="100"/>
          <a:sy n="93" d="100"/>
        </p:scale>
        <p:origin x="-12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9041666666666686E-2"/>
          <c:y val="0"/>
          <c:w val="0.96995833333333425"/>
          <c:h val="0.9215021512362937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история - 2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химия - 3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биология - 5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английский - 5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физика - 15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обществознание - 16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география - 36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информатика - 36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250000000000021E-2"/>
                  <c:y val="-3.90213750019204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русский -66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500000000000008E-2"/>
                  <c:y val="-5.738437500282403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математика - 66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  <c:pt idx="9">
                  <c:v>Категория 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15</c:v>
                </c:pt>
                <c:pt idx="5">
                  <c:v>16</c:v>
                </c:pt>
                <c:pt idx="6">
                  <c:v>36</c:v>
                </c:pt>
                <c:pt idx="7">
                  <c:v>36</c:v>
                </c:pt>
                <c:pt idx="8">
                  <c:v>66</c:v>
                </c:pt>
                <c:pt idx="9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  <c:pt idx="9">
                  <c:v>Категория 10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  <c:pt idx="9">
                  <c:v>Категория 10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182"/>
        <c:axId val="61663488"/>
        <c:axId val="67215360"/>
      </c:barChart>
      <c:catAx>
        <c:axId val="6166348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7215360"/>
        <c:crosses val="autoZero"/>
        <c:auto val="1"/>
        <c:lblAlgn val="ctr"/>
        <c:lblOffset val="100"/>
      </c:catAx>
      <c:valAx>
        <c:axId val="67215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616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2786786417323088E-2"/>
          <c:y val="0.17695071500057116"/>
          <c:w val="0.9222132135826776"/>
          <c:h val="0.598778260409802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66C0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</c:v>
                </c:pt>
                <c:pt idx="1">
                  <c:v>3.8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3.4</c:v>
                </c:pt>
                <c:pt idx="6">
                  <c:v>3</c:v>
                </c:pt>
                <c:pt idx="7">
                  <c:v>4</c:v>
                </c:pt>
                <c:pt idx="8">
                  <c:v>3.1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4.3</c:v>
                </c:pt>
                <c:pt idx="1">
                  <c:v>4.0999999999999996</c:v>
                </c:pt>
                <c:pt idx="2">
                  <c:v>3.5</c:v>
                </c:pt>
                <c:pt idx="3">
                  <c:v>3.7</c:v>
                </c:pt>
                <c:pt idx="4">
                  <c:v>4.2</c:v>
                </c:pt>
                <c:pt idx="5">
                  <c:v>3</c:v>
                </c:pt>
                <c:pt idx="6">
                  <c:v>3.5</c:v>
                </c:pt>
                <c:pt idx="7">
                  <c:v>4.2</c:v>
                </c:pt>
                <c:pt idx="8">
                  <c:v>3.5</c:v>
                </c:pt>
                <c:pt idx="9">
                  <c:v>4.2</c:v>
                </c:pt>
              </c:numCache>
            </c:numRef>
          </c:val>
        </c:ser>
        <c:dLbls>
          <c:showVal val="1"/>
        </c:dLbls>
        <c:gapWidth val="219"/>
        <c:overlap val="-27"/>
        <c:axId val="68829952"/>
        <c:axId val="68831488"/>
      </c:barChart>
      <c:catAx>
        <c:axId val="68829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31488"/>
        <c:crosses val="autoZero"/>
        <c:auto val="1"/>
        <c:lblAlgn val="ctr"/>
        <c:lblOffset val="100"/>
      </c:catAx>
      <c:valAx>
        <c:axId val="68831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2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BF90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D6DCE5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66FFFF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история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математика </c:v>
                </c:pt>
                <c:pt idx="6">
                  <c:v>химия</c:v>
                </c:pt>
                <c:pt idx="7">
                  <c:v>география</c:v>
                </c:pt>
                <c:pt idx="8">
                  <c:v>русский язык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3.5</c:v>
                </c:pt>
                <c:pt idx="1">
                  <c:v>3.5</c:v>
                </c:pt>
                <c:pt idx="2">
                  <c:v>3</c:v>
                </c:pt>
                <c:pt idx="3">
                  <c:v>3.5</c:v>
                </c:pt>
                <c:pt idx="4">
                  <c:v>4.2</c:v>
                </c:pt>
                <c:pt idx="5">
                  <c:v>4.0999999999999996</c:v>
                </c:pt>
                <c:pt idx="6">
                  <c:v>3.7</c:v>
                </c:pt>
                <c:pt idx="7">
                  <c:v>4.2</c:v>
                </c:pt>
                <c:pt idx="8">
                  <c:v>4.3</c:v>
                </c:pt>
                <c:pt idx="9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история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математика </c:v>
                </c:pt>
                <c:pt idx="6">
                  <c:v>химия</c:v>
                </c:pt>
                <c:pt idx="7">
                  <c:v>география</c:v>
                </c:pt>
                <c:pt idx="8">
                  <c:v>русский язык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</c:numRef>
          </c:val>
        </c:ser>
        <c:dLbls>
          <c:showVal val="1"/>
        </c:dLbls>
        <c:gapWidth val="182"/>
        <c:axId val="60990208"/>
        <c:axId val="60991744"/>
      </c:barChart>
      <c:catAx>
        <c:axId val="60990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91744"/>
        <c:crosses val="autoZero"/>
        <c:auto val="1"/>
        <c:lblAlgn val="ctr"/>
        <c:lblOffset val="100"/>
      </c:catAx>
      <c:valAx>
        <c:axId val="60991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4C6E-6FF7-462E-B0B9-BC612D00C47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EC0F-5AF4-498E-80FF-082DAFE4C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1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2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65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97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27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28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812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60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56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419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239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9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76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446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906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786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9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74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53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79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9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9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48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424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3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91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5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35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2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0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9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4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3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27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6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B20C-0707-4338-954D-2701D30ABAC1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60BB-97D8-4D0E-A5AF-94D4556F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3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-ege.ru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fipi.ru/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ocoko.ru/ege-gia/raspisanie-gia/" TargetMode="External"/><Relationship Id="rId11" Type="http://schemas.microsoft.com/office/2007/relationships/hdphoto" Target="../media/hdphoto3.wdp"/><Relationship Id="rId5" Type="http://schemas.openxmlformats.org/officeDocument/2006/relationships/hyperlink" Target="http://gia.edu.ru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ege.edu.ru/" TargetMode="External"/><Relationship Id="rId9" Type="http://schemas.openxmlformats.org/officeDocument/2006/relationships/hyperlink" Target="https://myskill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663" y="2277979"/>
            <a:ext cx="9875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ГОСУДАРСТВЕННАЯ ИТОГОВАЯ АТТЕСТАЦИЯ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0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117" y="1925052"/>
            <a:ext cx="9946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cs typeface="Times New Roman" panose="02020603050405020304" pitchFamily="18" charset="0"/>
              </a:rPr>
              <a:t>К 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ГИА-9 допускаются </a:t>
            </a:r>
            <a:r>
              <a:rPr lang="ru-RU" altLang="ru-RU" sz="2800" b="1" dirty="0">
                <a:cs typeface="Times New Roman" panose="02020603050405020304" pitchFamily="18" charset="0"/>
              </a:rPr>
              <a:t>обучающиеся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получившие зачёт по итоговому собеседованию,</a:t>
            </a:r>
            <a:endParaRPr lang="ru-RU" altLang="ru-RU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не имеющие академической </a:t>
            </a:r>
            <a:r>
              <a:rPr lang="ru-RU" alt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задолженности </a:t>
            </a:r>
            <a:endParaRPr lang="ru-RU" altLang="ru-RU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полном объеме выполнившие учебный план </a:t>
            </a:r>
            <a:endParaRPr lang="ru-RU" altLang="ru-RU" sz="2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или </a:t>
            </a:r>
            <a:r>
              <a:rPr lang="ru-RU" altLang="ru-RU" sz="2800" b="1" dirty="0">
                <a:cs typeface="Times New Roman" panose="02020603050405020304" pitchFamily="18" charset="0"/>
              </a:rPr>
              <a:t>индивидуальный учебный план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cs typeface="Times New Roman" panose="02020603050405020304" pitchFamily="18" charset="0"/>
              </a:rPr>
              <a:t>(имеющие годовые отметки по всем учебным предметам учебного плана за каждый год обучения по образовательной программе среднего общего образования 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dirty="0">
                <a:cs typeface="Times New Roman" panose="02020603050405020304" pitchFamily="18" charset="0"/>
              </a:rPr>
              <a:t>не ниже удовлетворительных)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516" y="641685"/>
            <a:ext cx="222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Порядок ОГЭ</a:t>
            </a:r>
            <a:endParaRPr lang="ru-RU" sz="2800" b="1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6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137" y="763688"/>
            <a:ext cx="1134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/>
              <a:t>Обязанности обучающегося </a:t>
            </a:r>
            <a:r>
              <a:rPr lang="ru-RU" sz="2800" cap="all" dirty="0" smtClean="0"/>
              <a:t> </a:t>
            </a:r>
            <a:endParaRPr lang="ru-RU" sz="28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137" y="1506272"/>
            <a:ext cx="1134176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r>
              <a:rPr lang="ru-RU" sz="2800" b="1" kern="0" dirty="0">
                <a:solidFill>
                  <a:srgbClr val="000000"/>
                </a:solidFill>
              </a:rPr>
              <a:t>Соблюдение установленного порядка, </a:t>
            </a:r>
            <a:r>
              <a:rPr lang="ru-RU" sz="2800" b="1" kern="0" dirty="0" smtClean="0">
                <a:solidFill>
                  <a:srgbClr val="000000"/>
                </a:solidFill>
              </a:rPr>
              <a:t>следование </a:t>
            </a:r>
            <a:r>
              <a:rPr lang="ru-RU" sz="2800" b="1" kern="0" dirty="0">
                <a:solidFill>
                  <a:srgbClr val="000000"/>
                </a:solidFill>
              </a:rPr>
              <a:t>указаниям организатора</a:t>
            </a:r>
            <a:r>
              <a:rPr lang="ru-RU" sz="2800" b="1" kern="0" dirty="0" smtClean="0">
                <a:solidFill>
                  <a:srgbClr val="000000"/>
                </a:solidFill>
              </a:rPr>
              <a:t>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r>
              <a:rPr lang="ru-RU" sz="2800" b="1" kern="0" dirty="0" smtClean="0">
                <a:solidFill>
                  <a:srgbClr val="000000"/>
                </a:solidFill>
              </a:rPr>
              <a:t>Иметь при себе:</a:t>
            </a:r>
            <a:endParaRPr lang="ru-RU" sz="2800" b="1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r>
              <a:rPr lang="ru-RU" sz="2800" b="1" kern="0" dirty="0" smtClean="0">
                <a:solidFill>
                  <a:srgbClr val="000000"/>
                </a:solidFill>
              </a:rPr>
              <a:t>- документ</a:t>
            </a:r>
            <a:r>
              <a:rPr lang="ru-RU" sz="2800" b="1" kern="0" dirty="0">
                <a:solidFill>
                  <a:srgbClr val="000000"/>
                </a:solidFill>
              </a:rPr>
              <a:t>, удостоверяющий </a:t>
            </a:r>
            <a:r>
              <a:rPr lang="ru-RU" sz="2800" b="1" kern="0" dirty="0" smtClean="0">
                <a:solidFill>
                  <a:srgbClr val="000000"/>
                </a:solidFill>
              </a:rPr>
              <a:t>личность;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r>
              <a:rPr lang="ru-RU" sz="2800" b="1" kern="0" dirty="0" smtClean="0">
                <a:solidFill>
                  <a:srgbClr val="000000"/>
                </a:solidFill>
              </a:rPr>
              <a:t>- </a:t>
            </a:r>
            <a:r>
              <a:rPr lang="ru-RU" sz="2800" b="1" kern="0" dirty="0">
                <a:solidFill>
                  <a:srgbClr val="000000"/>
                </a:solidFill>
              </a:rPr>
              <a:t>ч</a:t>
            </a:r>
            <a:r>
              <a:rPr lang="ru-RU" sz="2800" b="1" kern="0" dirty="0" smtClean="0">
                <a:solidFill>
                  <a:srgbClr val="000000"/>
                </a:solidFill>
              </a:rPr>
              <a:t>ерная </a:t>
            </a:r>
            <a:r>
              <a:rPr lang="ru-RU" sz="2800" b="1" kern="0" dirty="0" err="1" smtClean="0">
                <a:solidFill>
                  <a:srgbClr val="000000"/>
                </a:solidFill>
              </a:rPr>
              <a:t>гелевая</a:t>
            </a:r>
            <a:r>
              <a:rPr lang="ru-RU" sz="2800" b="1" kern="0" dirty="0" smtClean="0">
                <a:solidFill>
                  <a:srgbClr val="000000"/>
                </a:solidFill>
              </a:rPr>
              <a:t> ручка;</a:t>
            </a:r>
            <a:endParaRPr lang="ru-RU" sz="2800" b="1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r>
              <a:rPr lang="ru-RU" sz="2800" b="1" kern="0" dirty="0" smtClean="0">
                <a:solidFill>
                  <a:srgbClr val="000000"/>
                </a:solidFill>
              </a:rPr>
              <a:t>- разрешенные </a:t>
            </a:r>
            <a:r>
              <a:rPr lang="ru-RU" sz="2800" b="1" kern="0" dirty="0">
                <a:solidFill>
                  <a:srgbClr val="000000"/>
                </a:solidFill>
              </a:rPr>
              <a:t>средства обучения;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r>
              <a:rPr lang="ru-RU" sz="2800" b="1" kern="0" dirty="0" smtClean="0">
                <a:solidFill>
                  <a:srgbClr val="000000"/>
                </a:solidFill>
              </a:rPr>
              <a:t>- лекарства </a:t>
            </a:r>
            <a:r>
              <a:rPr lang="ru-RU" sz="2800" b="1" kern="0" dirty="0">
                <a:solidFill>
                  <a:srgbClr val="000000"/>
                </a:solidFill>
              </a:rPr>
              <a:t>и питание (в </a:t>
            </a:r>
            <a:r>
              <a:rPr lang="ru-RU" sz="2800" b="1" kern="0" dirty="0" err="1">
                <a:solidFill>
                  <a:srgbClr val="000000"/>
                </a:solidFill>
              </a:rPr>
              <a:t>спецаудитории</a:t>
            </a:r>
            <a:r>
              <a:rPr lang="ru-RU" sz="2800" b="1" kern="0" dirty="0">
                <a:solidFill>
                  <a:srgbClr val="000000"/>
                </a:solidFill>
              </a:rPr>
              <a:t> при </a:t>
            </a:r>
            <a:r>
              <a:rPr lang="ru-RU" sz="2800" b="1" kern="0" dirty="0" smtClean="0">
                <a:solidFill>
                  <a:srgbClr val="000000"/>
                </a:solidFill>
              </a:rPr>
              <a:t>необходимости);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</a:pPr>
            <a:endParaRPr lang="ru-RU" sz="2800" b="1" kern="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1250" y="2695381"/>
            <a:ext cx="1265514" cy="843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0" r="100000">
                        <a14:foregroundMark x1="1700" y1="50267" x2="1700" y2="50267"/>
                        <a14:foregroundMark x1="1300" y1="49200" x2="5200" y2="46933"/>
                        <a14:foregroundMark x1="5400" y1="46400" x2="98300" y2="45733"/>
                        <a14:foregroundMark x1="1800" y1="50933" x2="4700" y2="52800"/>
                        <a14:foregroundMark x1="4700" y1="52800" x2="3000" y2="55467"/>
                        <a14:foregroundMark x1="3500" y1="56133" x2="8200" y2="57067"/>
                        <a14:foregroundMark x1="8700" y1="57067" x2="28800" y2="54267"/>
                        <a14:foregroundMark x1="29100" y1="54267" x2="97800" y2="53200"/>
                        <a14:foregroundMark x1="97800" y1="53200" x2="96700" y2="45333"/>
                        <a14:backgroundMark x1="8900" y1="54533" x2="8900" y2="54533"/>
                        <a14:backgroundMark x1="10300" y1="55200" x2="12300" y2="54800"/>
                        <a14:backgroundMark x1="13300" y1="54533" x2="13600" y2="54533"/>
                        <a14:backgroundMark x1="15800" y1="54800" x2="15800" y2="54800"/>
                        <a14:backgroundMark x1="17700" y1="54133" x2="17700" y2="54133"/>
                      </a14:backgroundRemoval>
                    </a14:imgEffect>
                  </a14:imgLayer>
                </a14:imgProps>
              </a:ext>
            </a:extLst>
          </a:blip>
          <a:srcRect t="41747" b="39467"/>
          <a:stretch/>
        </p:blipFill>
        <p:spPr>
          <a:xfrm>
            <a:off x="4450099" y="3600211"/>
            <a:ext cx="1368691" cy="192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20375" y1="12125" x2="20375" y2="12125"/>
                        <a14:foregroundMark x1="21750" y1="11500" x2="80125" y2="12000"/>
                        <a14:foregroundMark x1="80500" y1="11750" x2="80375" y2="85250"/>
                        <a14:foregroundMark x1="78250" y1="88000" x2="78250" y2="88000"/>
                        <a14:foregroundMark x1="77125" y1="87500" x2="21000" y2="88000"/>
                        <a14:foregroundMark x1="20125" y1="87125" x2="18375" y2="84375"/>
                        <a14:foregroundMark x1="19000" y1="84375" x2="20500" y2="11125"/>
                      </a14:backgroundRemoval>
                    </a14:imgEffect>
                  </a14:imgLayer>
                </a14:imgProps>
              </a:ext>
            </a:extLst>
          </a:blip>
          <a:srcRect l="18842" t="9978" r="16526" b="10208"/>
          <a:stretch/>
        </p:blipFill>
        <p:spPr>
          <a:xfrm>
            <a:off x="9376946" y="3539057"/>
            <a:ext cx="848291" cy="1047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5123" y="3729508"/>
            <a:ext cx="1124900" cy="843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6915" y="3687057"/>
            <a:ext cx="1302275" cy="882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9817" y="2481652"/>
            <a:ext cx="815753" cy="1144596"/>
          </a:xfrm>
          <a:prstGeom prst="rect">
            <a:avLst/>
          </a:prstGeom>
        </p:spPr>
      </p:pic>
      <p:pic>
        <p:nvPicPr>
          <p:cNvPr id="12" name="char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3137" y="756972"/>
            <a:ext cx="855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Разрешенные  средства обучения и воспитания</a:t>
            </a:r>
            <a:endParaRPr lang="ru-RU" sz="2800" cap="all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137922"/>
              </p:ext>
            </p:extLst>
          </p:nvPr>
        </p:nvGraphicFramePr>
        <p:xfrm>
          <a:off x="785446" y="2197845"/>
          <a:ext cx="10597662" cy="3587496"/>
        </p:xfrm>
        <a:graphic>
          <a:graphicData uri="http://schemas.openxmlformats.org/drawingml/2006/table">
            <a:tbl>
              <a:tblPr firstRow="1" firstCol="1" bandRow="1"/>
              <a:tblGrid>
                <a:gridCol w="2056992"/>
                <a:gridCol w="854067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орфографический словарь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линейка, справочные материалы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 и непрограммируемый калькулятор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непрограммируемый калькулятор, периодическая система химических элементов Д.И. Менделеева, таблица растворимости солей, кислот и оснований в воде, электрохимический 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ряд напряжений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линейка, непрограммируемый калькулятор и географические атласы для 7-9 классов;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линейка и непрограммируемый калькулятор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орфографический словарь, полные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тексты художественных произведений, а также сборники лирики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30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137" y="763688"/>
            <a:ext cx="1134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/>
              <a:t>ПРОДОЛЖИТЕЛЬНОСТЬ  ОГЭ</a:t>
            </a:r>
            <a:endParaRPr lang="ru-RU" sz="2800" cap="all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381835"/>
              </p:ext>
            </p:extLst>
          </p:nvPr>
        </p:nvGraphicFramePr>
        <p:xfrm>
          <a:off x="550985" y="1907686"/>
          <a:ext cx="9343291" cy="4057250"/>
        </p:xfrm>
        <a:graphic>
          <a:graphicData uri="http://schemas.openxmlformats.org/drawingml/2006/table">
            <a:tbl>
              <a:tblPr firstRow="1" firstCol="1" bandRow="1"/>
              <a:tblGrid>
                <a:gridCol w="5407143"/>
                <a:gridCol w="3936148"/>
              </a:tblGrid>
              <a:tr h="874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3 .</a:t>
                      </a: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(235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 (180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2.30 (150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(письменный)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 (120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(говорение)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1" marR="4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6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137" y="763688"/>
            <a:ext cx="1134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/>
              <a:t>ПРОЕКТ </a:t>
            </a:r>
            <a:r>
              <a:rPr lang="ru-RU" sz="2800" b="1" cap="all" dirty="0" err="1" smtClean="0"/>
              <a:t>РАСПИСАНИя</a:t>
            </a:r>
            <a:r>
              <a:rPr lang="ru-RU" sz="2800" b="1" cap="all" dirty="0" smtClean="0"/>
              <a:t> ОГЭ</a:t>
            </a:r>
            <a:endParaRPr lang="ru-RU" sz="2800" cap="all" dirty="0"/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  <p:pic>
        <p:nvPicPr>
          <p:cNvPr id="24578" name="Picture 2" descr="Календарь ОГЭ 2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5852" y="1160980"/>
            <a:ext cx="9274482" cy="569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4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0226" y="1302290"/>
            <a:ext cx="10666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задавать вопросы только по процедуре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экзамена;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заменить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комплект экзаменационных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материалов;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делать пометки 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КИМах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fontAlgn="auto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попросить у организаторов: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-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дополнительный бланк черновика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- дополнительный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бланк ответов на задания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с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развернутым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ииии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ответом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выйти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из аудитории при необходимости, в том числе в медицинский кабинет;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присутствовать при упаковке экзаменационных материалов;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покинуть ППЭ, не дожидаясь  окончания экзамена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8" y="2664439"/>
            <a:ext cx="851467" cy="210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555" y="689810"/>
            <a:ext cx="249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РАЗРЕШАЕТСЯ:</a:t>
            </a:r>
            <a:endParaRPr lang="ru-RU" sz="2800" b="1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0225" y="1929166"/>
            <a:ext cx="106667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 smtClean="0">
                <a:solidFill>
                  <a:srgbClr val="C00000"/>
                </a:solidFill>
              </a:rPr>
              <a:t>иметь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/>
              <a:t>при себе </a:t>
            </a:r>
            <a:r>
              <a:rPr lang="ru-RU" sz="2800" b="1" u="sng" dirty="0"/>
              <a:t>средства связи, электронно-вычислительную технику, фото, аудио и видеоаппаратуру, справочные материалы или иные средства хранения и передачи </a:t>
            </a:r>
            <a:r>
              <a:rPr lang="ru-RU" sz="2800" b="1" u="sng" dirty="0" smtClean="0"/>
              <a:t>информации;</a:t>
            </a:r>
          </a:p>
          <a:p>
            <a:pPr>
              <a:defRPr/>
            </a:pPr>
            <a:endParaRPr lang="ru-RU" sz="2800" b="1" u="sng" dirty="0" smtClean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/>
              <a:t>выносить </a:t>
            </a:r>
            <a:r>
              <a:rPr lang="ru-RU" sz="2800" b="1" dirty="0"/>
              <a:t>из аудитории и ППЭ экзаменационные материалы на бумажном или электронном носителях, фотографировать экзаменационные материалы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8" y="2263387"/>
            <a:ext cx="851467" cy="210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555" y="689810"/>
            <a:ext cx="255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ЗАПРЕЩАЕТСЯ:</a:t>
            </a:r>
            <a:endParaRPr lang="ru-RU" sz="2800" b="1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852" y="763688"/>
            <a:ext cx="1113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/>
              <a:t>ответственность за нарушение порядка </a:t>
            </a:r>
            <a:r>
              <a:rPr lang="ru-RU" sz="2800" b="1" cap="all" dirty="0"/>
              <a:t>проведения </a:t>
            </a:r>
            <a:r>
              <a:rPr lang="ru-RU" sz="2800" b="1" cap="all" dirty="0" smtClean="0"/>
              <a:t>ОГЭ: </a:t>
            </a:r>
            <a:endParaRPr lang="ru-RU" sz="2800" b="1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8989" y="2000929"/>
            <a:ext cx="107000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/>
              <a:t>Удаление с </a:t>
            </a:r>
            <a:r>
              <a:rPr lang="ru-RU" altLang="ru-RU" sz="2800" b="1" dirty="0" smtClean="0"/>
              <a:t>экзамена;</a:t>
            </a:r>
          </a:p>
          <a:p>
            <a:pPr>
              <a:spcBef>
                <a:spcPct val="0"/>
              </a:spcBef>
            </a:pPr>
            <a:endParaRPr lang="ru-RU" altLang="ru-RU" sz="2800" b="1" dirty="0"/>
          </a:p>
          <a:p>
            <a:pPr>
              <a:spcBef>
                <a:spcPct val="0"/>
              </a:spcBef>
            </a:pPr>
            <a:r>
              <a:rPr lang="ru-RU" altLang="ru-RU" sz="2800" b="1" dirty="0"/>
              <a:t>Отсутствие возможности пересдачи экзамена, </a:t>
            </a:r>
            <a:r>
              <a:rPr lang="ru-RU" altLang="ru-RU" sz="2800" b="1" dirty="0" smtClean="0"/>
              <a:t>с </a:t>
            </a:r>
            <a:r>
              <a:rPr lang="ru-RU" altLang="ru-RU" sz="2800" b="1" dirty="0"/>
              <a:t>которого удалён, </a:t>
            </a:r>
            <a:endParaRPr lang="ru-RU" altLang="ru-RU" sz="2800" b="1" dirty="0" smtClean="0"/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в </a:t>
            </a:r>
            <a:r>
              <a:rPr lang="ru-RU" altLang="ru-RU" sz="2800" b="1" dirty="0"/>
              <a:t>текущем </a:t>
            </a:r>
            <a:r>
              <a:rPr lang="ru-RU" altLang="ru-RU" sz="2800" b="1" dirty="0" smtClean="0"/>
              <a:t>году </a:t>
            </a:r>
            <a:r>
              <a:rPr lang="ru-RU" altLang="ru-RU" sz="2800" dirty="0" smtClean="0"/>
              <a:t>(в </a:t>
            </a:r>
            <a:r>
              <a:rPr lang="ru-RU" altLang="ru-RU" sz="2800" dirty="0"/>
              <a:t>случае удаления с обязательного экзамена </a:t>
            </a:r>
            <a:r>
              <a:rPr lang="ru-RU" altLang="ru-RU" sz="2800" dirty="0" smtClean="0"/>
              <a:t>-русский </a:t>
            </a:r>
            <a:r>
              <a:rPr lang="ru-RU" altLang="ru-RU" sz="2800" dirty="0"/>
              <a:t>язык, </a:t>
            </a:r>
            <a:r>
              <a:rPr lang="ru-RU" altLang="ru-RU" sz="2800" dirty="0" smtClean="0"/>
              <a:t>математика-, </a:t>
            </a:r>
            <a:r>
              <a:rPr lang="ru-RU" altLang="ru-RU" sz="2800" dirty="0"/>
              <a:t>выпускник  не получит и </a:t>
            </a:r>
            <a:r>
              <a:rPr lang="ru-RU" altLang="ru-RU" sz="2800" dirty="0" smtClean="0"/>
              <a:t>аттестат)</a:t>
            </a:r>
          </a:p>
          <a:p>
            <a:pPr>
              <a:spcBef>
                <a:spcPct val="0"/>
              </a:spcBef>
            </a:pPr>
            <a:endParaRPr lang="ru-RU" altLang="ru-RU" sz="2800" dirty="0"/>
          </a:p>
          <a:p>
            <a:pPr>
              <a:spcBef>
                <a:spcPct val="0"/>
              </a:spcBef>
            </a:pPr>
            <a:r>
              <a:rPr lang="ru-RU" altLang="ru-RU" sz="2800" b="1" dirty="0"/>
              <a:t>Составление протокола об административной ответственности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926" y="1891250"/>
            <a:ext cx="344533" cy="855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91" y="4521141"/>
            <a:ext cx="347502" cy="853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23" y="2883941"/>
            <a:ext cx="347502" cy="853514"/>
          </a:xfrm>
          <a:prstGeom prst="rect">
            <a:avLst/>
          </a:prstGeom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4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852" y="763688"/>
            <a:ext cx="1113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/>
              <a:t>РЕЗУЛЬТАТЫ ГИА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1" y="3921216"/>
            <a:ext cx="347502" cy="8535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1608" y="1875519"/>
            <a:ext cx="1104185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Обработка и проверка экзаменационных работ занимает не более десяти календарных дней. 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Полученные </a:t>
            </a:r>
            <a:r>
              <a:rPr lang="ru-RU" sz="2800" b="1" dirty="0"/>
              <a:t>результаты в первичных баллах (сумма баллов за правильно выполненные задания экзаменационной работы) переводятся в пятибалльную систему оценивания. </a:t>
            </a:r>
          </a:p>
          <a:p>
            <a:endParaRPr lang="ru-RU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552" y="696253"/>
            <a:ext cx="841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ШКАЛА ПЕРЕСЧЕТА ПЕРВИЧНОГО БАЛЛА В ОТМЕТКУ 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496780"/>
              </p:ext>
            </p:extLst>
          </p:nvPr>
        </p:nvGraphicFramePr>
        <p:xfrm>
          <a:off x="580552" y="1716126"/>
          <a:ext cx="1104874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48"/>
                <a:gridCol w="2209748"/>
                <a:gridCol w="2209748"/>
                <a:gridCol w="2209748"/>
                <a:gridCol w="22097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23-28</a:t>
                      </a:r>
                    </a:p>
                    <a:p>
                      <a:pPr algn="ctr"/>
                      <a:r>
                        <a:rPr lang="ru-RU" dirty="0" smtClean="0"/>
                        <a:t>не менее 4 б.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за грамотность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29-33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менее 6 б.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за грамотность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8-14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менее 2 б.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за выполнение заданий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по геометрии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менее 2 б.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за выполнение заданий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по геометрии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22-31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менее 2 б.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за выполнение заданий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по геометрии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23-34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35-45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31-40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13-24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25-35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36-45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26-31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2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Выбор предметов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588719083"/>
              </p:ext>
            </p:extLst>
          </p:nvPr>
        </p:nvGraphicFramePr>
        <p:xfrm>
          <a:off x="0" y="1524000"/>
          <a:ext cx="12192000" cy="524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892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552" y="696253"/>
            <a:ext cx="841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ШКАЛА ПЕРЕСЧЕТА ПЕРВИЧНОГО БАЛЛА В ОТМЕТКУ 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356756"/>
              </p:ext>
            </p:extLst>
          </p:nvPr>
        </p:nvGraphicFramePr>
        <p:xfrm>
          <a:off x="580552" y="2020924"/>
          <a:ext cx="110487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48"/>
                <a:gridCol w="2209748"/>
                <a:gridCol w="2209748"/>
                <a:gridCol w="2209748"/>
                <a:gridCol w="22097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14-23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24-31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32-27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21-29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30-37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16-26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27-36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37-45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29-45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46-57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58-68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0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620" y="762453"/>
            <a:ext cx="1015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Можно ли пересдать </a:t>
            </a:r>
            <a:r>
              <a:rPr lang="ru-RU" sz="2800" b="1" dirty="0" smtClean="0">
                <a:solidFill>
                  <a:prstClr val="black"/>
                </a:solidFill>
                <a:cs typeface="Times New Roman" pitchFamily="18" charset="0"/>
              </a:rPr>
              <a:t>экзамен и </a:t>
            </a: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улучшить результат?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26" y="1647149"/>
            <a:ext cx="10101948" cy="4102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26" y="2865513"/>
            <a:ext cx="5438103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09" y="1884525"/>
            <a:ext cx="347502" cy="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0552" y="696253"/>
            <a:ext cx="2134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АПЕЛЛЯЦИЯ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7322" y="1884525"/>
            <a:ext cx="101546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F262D"/>
                </a:solidFill>
              </a:rPr>
              <a:t>Участник ГИА имеет право подать апелляцию в КК в письменной форме: </a:t>
            </a:r>
          </a:p>
          <a:p>
            <a:r>
              <a:rPr lang="ru-RU" sz="2800" b="1" dirty="0">
                <a:solidFill>
                  <a:srgbClr val="1F262D"/>
                </a:solidFill>
              </a:rPr>
              <a:t/>
            </a:r>
            <a:br>
              <a:rPr lang="ru-RU" sz="2800" b="1" dirty="0">
                <a:solidFill>
                  <a:srgbClr val="1F262D"/>
                </a:solidFill>
              </a:rPr>
            </a:br>
            <a:endParaRPr lang="ru-RU" sz="2800" b="1" dirty="0">
              <a:solidFill>
                <a:srgbClr val="1F262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1F262D"/>
                </a:solidFill>
              </a:rPr>
              <a:t>о нарушении установленного порядка проведения </a:t>
            </a:r>
            <a:r>
              <a:rPr lang="ru-RU" sz="2800" b="1" dirty="0" smtClean="0">
                <a:solidFill>
                  <a:srgbClr val="1F262D"/>
                </a:solidFill>
              </a:rPr>
              <a:t>ОГЭ </a:t>
            </a:r>
            <a:r>
              <a:rPr lang="ru-RU" sz="2800" b="1" dirty="0">
                <a:solidFill>
                  <a:srgbClr val="1F262D"/>
                </a:solidFill>
              </a:rPr>
              <a:t>по соответствующему учебному </a:t>
            </a:r>
            <a:r>
              <a:rPr lang="ru-RU" sz="2800" b="1" dirty="0" smtClean="0">
                <a:solidFill>
                  <a:srgbClr val="1F262D"/>
                </a:solidFill>
              </a:rPr>
              <a:t>предмету;</a:t>
            </a:r>
          </a:p>
          <a:p>
            <a:endParaRPr lang="ru-RU" sz="2800" b="1" dirty="0" smtClean="0">
              <a:solidFill>
                <a:srgbClr val="1F262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1F262D"/>
                </a:solidFill>
              </a:rPr>
              <a:t>о </a:t>
            </a:r>
            <a:r>
              <a:rPr lang="ru-RU" sz="2800" b="1" dirty="0">
                <a:solidFill>
                  <a:srgbClr val="1F262D"/>
                </a:solidFill>
              </a:rPr>
              <a:t>несогласии с выставленными баллами.</a:t>
            </a:r>
            <a:endParaRPr lang="ru-RU" sz="2800" b="1" i="0" dirty="0">
              <a:solidFill>
                <a:srgbClr val="1F262D"/>
              </a:solidFill>
              <a:effectLst/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0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09" y="1884525"/>
            <a:ext cx="347502" cy="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0552" y="696253"/>
            <a:ext cx="480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АЛГОРИТМ ПРОВЕДЕНИЯ ОГЭ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811" y="2130710"/>
            <a:ext cx="111586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262D"/>
                </a:solidFill>
              </a:rPr>
              <a:t>8.30 – сбор участников (МОУ «СОШ №7»); </a:t>
            </a:r>
          </a:p>
          <a:p>
            <a:endParaRPr lang="ru-RU" sz="2800" b="1" dirty="0" smtClean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8.30-8.45 – проверка технической готовности;</a:t>
            </a:r>
            <a:endParaRPr lang="ru-RU" sz="2800" b="1" dirty="0">
              <a:solidFill>
                <a:srgbClr val="1F262D"/>
              </a:solidFill>
            </a:endParaRPr>
          </a:p>
          <a:p>
            <a:endParaRPr lang="ru-RU" sz="2800" b="1" dirty="0" smtClean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8.45-9.00 – переход в пункт проведения экзамена (МОУ «СОШ №6»);</a:t>
            </a:r>
          </a:p>
          <a:p>
            <a:endParaRPr lang="ru-RU" sz="2800" b="1" dirty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9.00 – вход в ППЭ</a:t>
            </a:r>
          </a:p>
          <a:p>
            <a:endParaRPr lang="ru-RU" sz="2800" b="1" dirty="0">
              <a:solidFill>
                <a:srgbClr val="1F262D"/>
              </a:solidFill>
            </a:endParaRPr>
          </a:p>
          <a:p>
            <a:r>
              <a:rPr lang="ru-RU" sz="2800" b="1" dirty="0" smtClean="0">
                <a:solidFill>
                  <a:srgbClr val="1F262D"/>
                </a:solidFill>
              </a:rPr>
              <a:t>10.00 - экзамен</a:t>
            </a: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7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6861" y="1426747"/>
            <a:ext cx="11383107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Сбор копий документов (паспорта, СНИЛС) участников ГИА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Предварительное анкетирование по выбору предметов.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Выбрать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предмета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перечисленных: физика, химия, информатика и ИКТ, биология, история, география, английский язык, обществознание, литература.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Практикум «Правила заполнения бланков ГИА. Типичные ошибки при заполнении бланков».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Пробное тестирование по русскому языку (1 часть). Пробное 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по математике в формате </a:t>
            </a:r>
            <a:r>
              <a:rPr lang="ru-RU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ОГЭ.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Регистрация заявления на участие в итоговом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собеседовании. </a:t>
            </a:r>
            <a:r>
              <a:rPr lang="ru-RU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Пробное 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собеседование.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февраля - итоговое </a:t>
            </a:r>
            <a:r>
              <a:rPr lang="ru-RU" sz="1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собеседование (13 марта, 15 апреля)</a:t>
            </a:r>
            <a:endParaRPr lang="ru-RU" sz="16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заявления на участие в ГИА. Окончательное определение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2-х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предметов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выбору.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Видео-уроки «Порядок проведения ГИА».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МАРТ: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Пробные экзамены по русскому языку, математике, предметам по выбору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Пробное экзаменационное тестирование по программе ФГБУ «Федеральный центр тестирования».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МАЙ-ИЮНЬ: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Подготовить к экзаменам: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официальную форму одежды;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без обложки;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гелевых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ручки с черными чернилами;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разрешенные средства обучения: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700" y="732954"/>
            <a:ext cx="3771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План подготовки к ОГЭ</a:t>
            </a:r>
            <a:endParaRPr lang="ru-RU" sz="2800" b="1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0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700" y="1582134"/>
            <a:ext cx="109212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Официальные информационные порталы ЕГЭ и ОГЭ</a:t>
            </a:r>
          </a:p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ege.edu.ru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gia.edu.ru</a:t>
            </a:r>
            <a:endParaRPr lang="ru-RU" dirty="0" smtClean="0"/>
          </a:p>
          <a:p>
            <a:r>
              <a:rPr lang="ru-RU" i="1" dirty="0" smtClean="0"/>
              <a:t>актуальная </a:t>
            </a:r>
            <a:r>
              <a:rPr lang="ru-RU" i="1" dirty="0"/>
              <a:t>информация</a:t>
            </a:r>
          </a:p>
          <a:p>
            <a:r>
              <a:rPr lang="ru-RU" b="1" dirty="0"/>
              <a:t>Ц</a:t>
            </a:r>
            <a:r>
              <a:rPr lang="ru-RU" b="1" dirty="0" smtClean="0"/>
              <a:t>ентр оценки качества образования</a:t>
            </a:r>
            <a:r>
              <a:rPr lang="ru-RU" b="1" dirty="0"/>
              <a:t> </a:t>
            </a:r>
            <a:r>
              <a:rPr lang="ru-RU" b="1" dirty="0" smtClean="0"/>
              <a:t>Архангельский области </a:t>
            </a:r>
            <a:endParaRPr lang="ru-RU" b="1" dirty="0"/>
          </a:p>
          <a:p>
            <a:r>
              <a:rPr lang="en-US" dirty="0">
                <a:hlinkClick r:id="rId6"/>
              </a:rPr>
              <a:t>https://aocoko.ru/ege-gia/raspisanie-gia/</a:t>
            </a:r>
            <a:endParaRPr lang="ru-RU" dirty="0"/>
          </a:p>
          <a:p>
            <a:r>
              <a:rPr lang="ru-RU" i="1" dirty="0"/>
              <a:t>актуальная информация</a:t>
            </a:r>
          </a:p>
          <a:p>
            <a:r>
              <a:rPr lang="ru-RU" b="1" dirty="0" smtClean="0"/>
              <a:t>Федеральный </a:t>
            </a:r>
            <a:r>
              <a:rPr lang="ru-RU" b="1" dirty="0"/>
              <a:t>институт педагогических измерений</a:t>
            </a:r>
          </a:p>
          <a:p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www.fipi.ru</a:t>
            </a:r>
            <a:endParaRPr lang="ru-RU" dirty="0" smtClean="0"/>
          </a:p>
          <a:p>
            <a:r>
              <a:rPr lang="ru-RU" i="1" dirty="0"/>
              <a:t>открытый банк заданий ЕГЭ, ОГЭ</a:t>
            </a:r>
            <a:endParaRPr lang="ru-RU" i="1" dirty="0" smtClean="0"/>
          </a:p>
          <a:p>
            <a:r>
              <a:rPr lang="ru-RU" b="1" dirty="0" smtClean="0"/>
              <a:t>Демонстрационные </a:t>
            </a:r>
            <a:r>
              <a:rPr lang="ru-RU" b="1" dirty="0"/>
              <a:t>варианты тестов ЕГЭ и ОГЭ </a:t>
            </a:r>
          </a:p>
          <a:p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online-ege.ru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aocoko.ru</a:t>
            </a:r>
            <a:endParaRPr lang="ru-RU" dirty="0"/>
          </a:p>
          <a:p>
            <a:r>
              <a:rPr lang="ru-RU" i="1" dirty="0"/>
              <a:t>актуальная информация</a:t>
            </a:r>
          </a:p>
          <a:p>
            <a:r>
              <a:rPr lang="ru-RU" b="1" dirty="0"/>
              <a:t>Онлайн-сервис самопроверки «Мои достижения»</a:t>
            </a:r>
          </a:p>
          <a:p>
            <a:r>
              <a:rPr lang="ru-RU" dirty="0">
                <a:hlinkClick r:id="rId9"/>
              </a:rPr>
              <a:t>https://myskills.ru</a:t>
            </a:r>
            <a:r>
              <a:rPr lang="ru-RU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ru-RU" dirty="0" smtClean="0"/>
              <a:t>проверочные </a:t>
            </a:r>
            <a:r>
              <a:rPr lang="ru-RU" dirty="0"/>
              <a:t>работы в формате 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9700" y="732954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Информационные ресурсы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2839" b="74870" l="71596" r="83529">
                        <a14:foregroundMark x1="77526" y1="47005" x2="74671" y2="52474"/>
                        <a14:foregroundMark x1="74305" y1="48828" x2="74305" y2="48828"/>
                        <a14:foregroundMark x1="74231" y1="47266" x2="74231" y2="47266"/>
                        <a14:foregroundMark x1="74890" y1="44531" x2="74890" y2="44531"/>
                        <a14:foregroundMark x1="76281" y1="44141" x2="76281" y2="44141"/>
                        <a14:foregroundMark x1="76867" y1="44661" x2="76867" y2="44661"/>
                        <a14:foregroundMark x1="77672" y1="45703" x2="77672" y2="45703"/>
                        <a14:foregroundMark x1="77818" y1="47786" x2="77818" y2="47786"/>
                        <a14:foregroundMark x1="77672" y1="48698" x2="77599" y2="50130"/>
                        <a14:foregroundMark x1="76647" y1="52344" x2="76940" y2="52083"/>
                        <a14:foregroundMark x1="79136" y1="50130" x2="79136" y2="50130"/>
                        <a14:foregroundMark x1="79136" y1="50130" x2="79136" y2="50130"/>
                        <a14:foregroundMark x1="79722" y1="52734" x2="79722" y2="52734"/>
                        <a14:foregroundMark x1="79722" y1="52734" x2="79722" y2="52734"/>
                        <a14:foregroundMark x1="79722" y1="52734" x2="79795" y2="53255"/>
                        <a14:foregroundMark x1="80088" y1="54036" x2="80747" y2="52474"/>
                        <a14:foregroundMark x1="80893" y1="51823" x2="78770" y2="55729"/>
                        <a14:foregroundMark x1="80600" y1="57422" x2="73865" y2="53646"/>
                        <a14:foregroundMark x1="75037" y1="52344" x2="75037" y2="52344"/>
                      </a14:backgroundRemoval>
                    </a14:imgEffect>
                  </a14:imgLayer>
                </a14:imgProps>
              </a:ext>
            </a:extLst>
          </a:blip>
          <a:srcRect l="71791" t="43038" r="16529" b="24726"/>
          <a:stretch/>
        </p:blipFill>
        <p:spPr>
          <a:xfrm flipH="1">
            <a:off x="8594274" y="2301596"/>
            <a:ext cx="2057683" cy="3192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1957" y="5997618"/>
            <a:ext cx="126807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313900" y="1445891"/>
          <a:ext cx="11655188" cy="464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</a:t>
            </a:r>
            <a:r>
              <a:rPr lang="ru-RU" sz="2800" b="1" dirty="0" smtClean="0"/>
              <a:t>Средний балл по предметам за 2022-2023 годы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3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/>
                </a:solidFill>
              </a:rPr>
              <a:t>       </a:t>
            </a:r>
            <a:r>
              <a:rPr lang="ru-RU" sz="2800" b="1" dirty="0" smtClean="0"/>
              <a:t>Рейтинг предметов по среднему баллу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702058" y="1655378"/>
          <a:ext cx="8741487" cy="455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4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72007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Лучшие результаты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5979654"/>
              </p:ext>
            </p:extLst>
          </p:nvPr>
        </p:nvGraphicFramePr>
        <p:xfrm>
          <a:off x="2" y="1502626"/>
          <a:ext cx="12191998" cy="463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514"/>
                <a:gridCol w="1652337"/>
                <a:gridCol w="5601162"/>
                <a:gridCol w="2836985"/>
              </a:tblGrid>
              <a:tr h="6309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Максимальные баллы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Лучшие результаты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Учитель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4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Ридецкая</a:t>
                      </a:r>
                      <a:r>
                        <a:rPr lang="ru-RU" sz="16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Ульяна, Белозерцева Дарья -33 балла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dirty="0" smtClean="0">
                          <a:solidFill>
                            <a:prstClr val="black"/>
                          </a:solidFill>
                        </a:rPr>
                        <a:t> О.А. Шатова</a:t>
                      </a:r>
                      <a:endParaRPr lang="ru-RU" sz="1600" b="0" dirty="0">
                        <a:solidFill>
                          <a:prstClr val="black"/>
                        </a:solidFill>
                      </a:endParaRPr>
                    </a:p>
                  </a:txBody>
                  <a:tcPr anchor="ctr"/>
                </a:tc>
              </a:tr>
              <a:tr h="365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Заяц Мария- 27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Т.Л.Стенина</a:t>
                      </a:r>
                      <a:endParaRPr lang="ru-RU" sz="1600" dirty="0"/>
                    </a:p>
                  </a:txBody>
                  <a:tcPr/>
                </a:tc>
              </a:tr>
              <a:tr h="365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600" dirty="0" err="1" smtClean="0">
                          <a:ea typeface="Calibri" panose="020F0502020204030204" pitchFamily="34" charset="0"/>
                        </a:rPr>
                        <a:t>Ридецкая</a:t>
                      </a:r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Ульяна– 37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Н.А. Кузнецова</a:t>
                      </a:r>
                      <a:endParaRPr lang="ru-RU" sz="1600" dirty="0"/>
                    </a:p>
                  </a:txBody>
                  <a:tcPr/>
                </a:tc>
              </a:tr>
              <a:tr h="365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Химия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Ткачева Татьяна– 28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О.В. </a:t>
                      </a:r>
                      <a:r>
                        <a:rPr lang="ru-RU" sz="1600" dirty="0" err="1" smtClean="0"/>
                        <a:t>Нагишева</a:t>
                      </a:r>
                      <a:endParaRPr lang="ru-RU" sz="1600" dirty="0"/>
                    </a:p>
                  </a:txBody>
                  <a:tcPr/>
                </a:tc>
              </a:tr>
              <a:tr h="6309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Информатика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Бирючева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Анастасия -19 баллов,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Ридецкая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Ульяна,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Тропников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Ивн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Елезов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Максим -17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dirty="0" smtClean="0"/>
                        <a:t>Н.А. Клепикова;</a:t>
                      </a:r>
                    </a:p>
                    <a:p>
                      <a:pPr lvl="0" algn="ctr"/>
                      <a:r>
                        <a:rPr lang="ru-RU" sz="1600" b="0" dirty="0" smtClean="0"/>
                        <a:t>О.Н. Туманова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845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Биология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Бральнина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 Эльвира, Ткачева Татьяна -37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О.Ю.Бушуева</a:t>
                      </a:r>
                      <a:endParaRPr lang="ru-RU" sz="1600" dirty="0"/>
                    </a:p>
                  </a:txBody>
                  <a:tcPr/>
                </a:tc>
              </a:tr>
              <a:tr h="365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Шестаков Михаил– 29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Л.Б.Уткина</a:t>
                      </a:r>
                      <a:endParaRPr lang="ru-RU" sz="1600" dirty="0"/>
                    </a:p>
                  </a:txBody>
                  <a:tcPr/>
                </a:tc>
              </a:tr>
              <a:tr h="365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Елисеев Матвей, </a:t>
                      </a:r>
                      <a:r>
                        <a:rPr lang="ru-RU" sz="1600" dirty="0" err="1" smtClean="0">
                          <a:ea typeface="Calibri" panose="020F0502020204030204" pitchFamily="34" charset="0"/>
                        </a:rPr>
                        <a:t>Гавзов</a:t>
                      </a:r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Владислав-31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Т.А. Гладкова</a:t>
                      </a:r>
                      <a:endParaRPr lang="ru-RU" sz="1600" dirty="0"/>
                    </a:p>
                  </a:txBody>
                  <a:tcPr anchor="ctr"/>
                </a:tc>
              </a:tr>
              <a:tr h="3845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Английский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Ершова Софья -66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solidFill>
                            <a:prstClr val="black"/>
                          </a:solidFill>
                          <a:cs typeface="Times New Roman" panose="02020603050405020304" pitchFamily="18" charset="0"/>
                        </a:rPr>
                        <a:t>О.Р.Перевозская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652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>
                          <a:ea typeface="Calibri" panose="020F0502020204030204" pitchFamily="34" charset="0"/>
                        </a:rPr>
                        <a:t>Ерофеевская</a:t>
                      </a:r>
                      <a:r>
                        <a:rPr lang="ru-RU" sz="1600" dirty="0" smtClean="0">
                          <a:ea typeface="Calibri" panose="020F0502020204030204" pitchFamily="34" charset="0"/>
                        </a:rPr>
                        <a:t> Лолита -30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Л.Б.Уткина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6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7447" y="1656265"/>
            <a:ext cx="11227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Федеральный закон от 29.12.2012 г. № 273-ФЗ «Об образовании в Российской Федерации»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 smtClean="0"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Приказ Министерства просвещения РФ и Федеральной службы по надзору в сфере                  образования и науки от 07.11.2018 г. № 189/1513  «Об утверждении Порядка проведения государственной итоговой аттестации по образовательным программам основного общего образования».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 smtClean="0"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Приказ </a:t>
            </a:r>
            <a:r>
              <a:rPr lang="ru-RU" sz="22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Министерства </a:t>
            </a:r>
            <a:r>
              <a:rPr lang="ru-RU" sz="2200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просвещения </a:t>
            </a:r>
            <a:r>
              <a:rPr lang="ru-RU" sz="22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РФ и Федеральной службы по </a:t>
            </a:r>
            <a:r>
              <a:rPr lang="ru-RU" sz="2200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надзору в сфере образования </a:t>
            </a:r>
            <a:r>
              <a:rPr lang="ru-RU" sz="22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и науки </a:t>
            </a:r>
            <a:r>
              <a:rPr lang="ru-RU" sz="2200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«Об утверждении единого расписания и продолжительности экзамена по каждому учебному предмету». </a:t>
            </a:r>
            <a:endParaRPr lang="ru-RU" sz="2200" dirty="0"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ru-RU" sz="2200" dirty="0" smtClean="0"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2007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Нормативные правовые акты</a:t>
            </a:r>
            <a:endParaRPr lang="ru-RU" sz="2800" b="1" dirty="0"/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5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4637" y="720075"/>
            <a:ext cx="692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Государственная итоговая аттестация (ГИА)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4637" y="1696374"/>
            <a:ext cx="109956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Государственная итоговая аттестация по образовательным программам основного общего образования (ГИА) организуется и проводится:</a:t>
            </a:r>
          </a:p>
          <a:p>
            <a:endParaRPr lang="ru-RU" sz="2200" dirty="0"/>
          </a:p>
          <a:p>
            <a:r>
              <a:rPr lang="ru-RU" sz="2200" dirty="0"/>
              <a:t>в форме основного государственного экзамена </a:t>
            </a:r>
            <a:r>
              <a:rPr lang="ru-RU" sz="2200" b="1" dirty="0">
                <a:solidFill>
                  <a:srgbClr val="FF0000"/>
                </a:solidFill>
              </a:rPr>
              <a:t>(ОГЭ)</a:t>
            </a:r>
            <a:r>
              <a:rPr lang="ru-RU" sz="2200" dirty="0"/>
              <a:t>;</a:t>
            </a:r>
          </a:p>
          <a:p>
            <a:r>
              <a:rPr lang="ru-RU" sz="2200" dirty="0"/>
              <a:t>в форме государственного выпускного экзамена </a:t>
            </a:r>
            <a:r>
              <a:rPr lang="ru-RU" sz="2200" b="1" dirty="0">
                <a:solidFill>
                  <a:srgbClr val="FF0000"/>
                </a:solidFill>
              </a:rPr>
              <a:t>(ГВЭ).</a:t>
            </a:r>
          </a:p>
          <a:p>
            <a:endParaRPr lang="ru-RU" sz="2200" dirty="0" smtClean="0"/>
          </a:p>
          <a:p>
            <a:r>
              <a:rPr lang="ru-RU" sz="2200" dirty="0" smtClean="0"/>
              <a:t>ОГЭ </a:t>
            </a:r>
            <a:r>
              <a:rPr lang="ru-RU" sz="2200" dirty="0"/>
              <a:t>представляет собой форму организации экзаменов с использованием </a:t>
            </a:r>
            <a:r>
              <a:rPr lang="ru-RU" sz="2200" dirty="0" smtClean="0"/>
              <a:t>контрольно-измерительных материалов (КИМ), представляющих собой комплексы заданий </a:t>
            </a:r>
            <a:r>
              <a:rPr lang="ru-RU" sz="2200" dirty="0"/>
              <a:t>стандартизированной </a:t>
            </a:r>
            <a:r>
              <a:rPr lang="ru-RU" sz="2200" dirty="0" smtClean="0"/>
              <a:t>формы.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ГВЭ представляет собой форму письменных и устных экзаменов с использованием текстов, тем, заданий и билетов.</a:t>
            </a:r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0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4637" y="720075"/>
            <a:ext cx="692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Государственная итоговая аттестация (ГИА)</a:t>
            </a:r>
            <a:endParaRPr lang="ru-RU" sz="2800" b="1" dirty="0"/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0089" t="29074" r="44687" b="8482"/>
          <a:stretch/>
        </p:blipFill>
        <p:spPr>
          <a:xfrm>
            <a:off x="3837031" y="1519064"/>
            <a:ext cx="3257780" cy="4620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223" t="33594" r="44420" b="4130"/>
          <a:stretch/>
        </p:blipFill>
        <p:spPr>
          <a:xfrm>
            <a:off x="7300286" y="1519064"/>
            <a:ext cx="3329631" cy="4691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20223" t="12667" r="44420" b="24889"/>
          <a:stretch/>
        </p:blipFill>
        <p:spPr>
          <a:xfrm>
            <a:off x="395968" y="1567920"/>
            <a:ext cx="3235588" cy="45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1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852" y="763688"/>
            <a:ext cx="1113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/>
              <a:t>Учебные Предметы</a:t>
            </a:r>
            <a:endParaRPr lang="ru-RU" sz="2800" b="1" cap="all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1" y="3568290"/>
            <a:ext cx="347502" cy="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8358" y="2014018"/>
            <a:ext cx="103952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Обязательные учебные предметы:  русский язык </a:t>
            </a:r>
            <a:r>
              <a:rPr lang="ru-RU" sz="2800" dirty="0"/>
              <a:t>и </a:t>
            </a:r>
            <a:r>
              <a:rPr lang="ru-RU" sz="2800" dirty="0" smtClean="0"/>
              <a:t>математика.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 smtClean="0"/>
              <a:t>По выбору </a:t>
            </a:r>
            <a:r>
              <a:rPr lang="ru-RU" sz="2800" dirty="0"/>
              <a:t>э</a:t>
            </a:r>
            <a:r>
              <a:rPr lang="ru-RU" sz="2800" dirty="0" smtClean="0"/>
              <a:t>кзамены </a:t>
            </a:r>
            <a:r>
              <a:rPr lang="ru-RU" sz="2800" dirty="0"/>
              <a:t>по другим учебным предметам: </a:t>
            </a:r>
            <a:r>
              <a:rPr lang="ru-RU" sz="2800" dirty="0" smtClean="0"/>
              <a:t>физике</a:t>
            </a:r>
            <a:r>
              <a:rPr lang="ru-RU" sz="2800" dirty="0"/>
              <a:t>, химии, биологии, географии, истории, обществознанию, иностранным языкам (английский, немецкий, французский и испанский языки), информатике и информационно-коммуникационным технологиям (ИКТ), </a:t>
            </a:r>
            <a:r>
              <a:rPr lang="ru-RU" sz="2800" dirty="0" smtClean="0"/>
              <a:t>литературе</a:t>
            </a:r>
            <a:endParaRPr lang="ru-RU" sz="2800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17" y="6139414"/>
            <a:ext cx="1270800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1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1275</Words>
  <Application>Microsoft Office PowerPoint</Application>
  <PresentationFormat>Произвольный</PresentationFormat>
  <Paragraphs>313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93</cp:revision>
  <dcterms:created xsi:type="dcterms:W3CDTF">2018-09-12T09:37:30Z</dcterms:created>
  <dcterms:modified xsi:type="dcterms:W3CDTF">2023-09-29T13:59:30Z</dcterms:modified>
</cp:coreProperties>
</file>