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7" r:id="rId2"/>
    <p:sldId id="259" r:id="rId3"/>
    <p:sldId id="293" r:id="rId4"/>
    <p:sldId id="260" r:id="rId5"/>
    <p:sldId id="294" r:id="rId6"/>
    <p:sldId id="295" r:id="rId7"/>
    <p:sldId id="289" r:id="rId8"/>
    <p:sldId id="290" r:id="rId9"/>
    <p:sldId id="292" r:id="rId10"/>
    <p:sldId id="272" r:id="rId11"/>
    <p:sldId id="271" r:id="rId12"/>
    <p:sldId id="296" r:id="rId13"/>
    <p:sldId id="277" r:id="rId14"/>
    <p:sldId id="279" r:id="rId15"/>
    <p:sldId id="282" r:id="rId16"/>
    <p:sldId id="280" r:id="rId17"/>
    <p:sldId id="283" r:id="rId18"/>
    <p:sldId id="264" r:id="rId19"/>
    <p:sldId id="26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350" autoAdjust="0"/>
  </p:normalViewPr>
  <p:slideViewPr>
    <p:cSldViewPr>
      <p:cViewPr varScale="1">
        <p:scale>
          <a:sx n="65" d="100"/>
          <a:sy n="65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974BB-DF56-453F-9BA1-9FE203F28E51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3DD55-8EAB-40C7-89B3-94708574DF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3DD55-8EAB-40C7-89B3-94708574DF8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3DD55-8EAB-40C7-89B3-94708574DF8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3DD55-8EAB-40C7-89B3-94708574DF8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C989ED-423D-45FA-8090-F1BE21287025}" type="datetimeFigureOut">
              <a:rPr lang="ru-RU" smtClean="0"/>
              <a:pPr/>
              <a:t>24.08.2011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4FCA44-EE57-462B-A6E5-4EA99AB535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70328" y="142852"/>
            <a:ext cx="1973672" cy="1754724"/>
          </a:xfrm>
          <a:prstGeom prst="rect">
            <a:avLst/>
          </a:prstGeom>
          <a:gradFill flip="none" rotWithShape="1">
            <a:gsLst>
              <a:gs pos="5000">
                <a:srgbClr val="FE8637">
                  <a:lumMod val="5000"/>
                  <a:lumOff val="95000"/>
                </a:srgbClr>
              </a:gs>
              <a:gs pos="74000">
                <a:srgbClr val="FE8637">
                  <a:lumMod val="45000"/>
                  <a:lumOff val="55000"/>
                </a:srgbClr>
              </a:gs>
              <a:gs pos="83000">
                <a:srgbClr val="FE8637">
                  <a:lumMod val="45000"/>
                  <a:lumOff val="55000"/>
                </a:srgbClr>
              </a:gs>
              <a:gs pos="100000">
                <a:srgbClr val="FE8637">
                  <a:lumMod val="30000"/>
                  <a:lumOff val="70000"/>
                </a:srgbClr>
              </a:gs>
            </a:gsLst>
            <a:lin ang="5400000" scaled="1"/>
            <a:tileRect/>
          </a:gradFill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4414" y="457200"/>
            <a:ext cx="6715172" cy="5829320"/>
          </a:xfrm>
        </p:spPr>
        <p:txBody>
          <a:bodyPr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ru-RU" sz="53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этапы </a:t>
            </a:r>
            <a:br>
              <a:rPr lang="ru-RU" sz="53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53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работы медиатора</a:t>
            </a:r>
            <a:br>
              <a:rPr lang="ru-RU" sz="53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53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школьной службы примирения </a:t>
            </a:r>
            <a:br>
              <a:rPr lang="ru-RU" sz="53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53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 конфликтной ситуацией</a:t>
            </a:r>
            <a:endParaRPr lang="ru-RU" sz="53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802526" y="0"/>
            <a:ext cx="1341474" cy="12858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57224" y="274638"/>
            <a:ext cx="74295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4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Порядок проведения восстановительных программ</a:t>
            </a:r>
            <a:endParaRPr lang="ru-RU" b="1" dirty="0"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357290" y="1447800"/>
            <a:ext cx="6143668" cy="448153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80000"/>
              </a:lnSpc>
              <a:buFont typeface="Times New Roman" pitchFamily="18" charset="0"/>
              <a:buNone/>
            </a:pPr>
            <a:endParaRPr lang="ru-RU" alt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200000"/>
              </a:lnSpc>
              <a:buFont typeface="Times New Roman" pitchFamily="18" charset="0"/>
              <a:buNone/>
            </a:pPr>
            <a:r>
              <a:rPr lang="ru-RU" altLang="ru-RU" sz="4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1</a:t>
            </a:r>
            <a:r>
              <a:rPr lang="ru-RU" altLang="ru-RU" sz="4400" dirty="0" smtClean="0">
                <a:latin typeface="Times New Roman" pitchFamily="18" charset="0"/>
                <a:cs typeface="Times New Roman" pitchFamily="18" charset="0"/>
              </a:rPr>
              <a:t>   Подготовительный</a:t>
            </a:r>
          </a:p>
          <a:p>
            <a:pPr marL="0" indent="0" algn="just">
              <a:lnSpc>
                <a:spcPct val="200000"/>
              </a:lnSpc>
              <a:buFont typeface="Times New Roman" pitchFamily="18" charset="0"/>
              <a:buNone/>
            </a:pPr>
            <a:r>
              <a:rPr lang="ru-RU" altLang="ru-RU" sz="4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2</a:t>
            </a:r>
            <a:r>
              <a:rPr lang="ru-RU" altLang="ru-RU" sz="4400" dirty="0" smtClean="0">
                <a:latin typeface="Times New Roman" pitchFamily="18" charset="0"/>
                <a:cs typeface="Times New Roman" pitchFamily="18" charset="0"/>
              </a:rPr>
              <a:t>   Предварительные встречи</a:t>
            </a:r>
          </a:p>
          <a:p>
            <a:pPr marL="0" indent="0" algn="just">
              <a:lnSpc>
                <a:spcPct val="200000"/>
              </a:lnSpc>
              <a:buFont typeface="Times New Roman" pitchFamily="18" charset="0"/>
              <a:buNone/>
            </a:pPr>
            <a:r>
              <a:rPr lang="ru-RU" altLang="ru-RU" sz="4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3</a:t>
            </a:r>
            <a:r>
              <a:rPr lang="ru-RU" altLang="ru-RU" sz="4400" dirty="0" smtClean="0">
                <a:latin typeface="Times New Roman" pitchFamily="18" charset="0"/>
                <a:cs typeface="Times New Roman" pitchFamily="18" charset="0"/>
              </a:rPr>
              <a:t>   Примирительная встреча</a:t>
            </a:r>
          </a:p>
          <a:p>
            <a:pPr marL="0" indent="0" algn="just">
              <a:lnSpc>
                <a:spcPct val="200000"/>
              </a:lnSpc>
              <a:buFont typeface="Times New Roman" pitchFamily="18" charset="0"/>
              <a:buNone/>
            </a:pPr>
            <a:r>
              <a:rPr lang="ru-RU" altLang="ru-RU" sz="4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4  </a:t>
            </a:r>
            <a:r>
              <a:rPr lang="ru-RU" altLang="ru-RU" sz="4400" dirty="0" smtClean="0">
                <a:latin typeface="Times New Roman" pitchFamily="18" charset="0"/>
                <a:cs typeface="Times New Roman" pitchFamily="18" charset="0"/>
              </a:rPr>
              <a:t>Заключение примирительного договора</a:t>
            </a:r>
            <a:endParaRPr lang="ru-RU" altLang="ru-RU" sz="4400" i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200000"/>
              </a:lnSpc>
              <a:buFont typeface="Times New Roman" pitchFamily="18" charset="0"/>
              <a:buNone/>
            </a:pPr>
            <a:endParaRPr lang="ru-RU" alt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200000"/>
              </a:lnSpc>
              <a:buFont typeface="Times New Roman" pitchFamily="18" charset="0"/>
              <a:buNone/>
            </a:pPr>
            <a:endParaRPr lang="ru-RU" alt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43000" y="142875"/>
            <a:ext cx="8001000" cy="1643063"/>
          </a:xfrm>
        </p:spPr>
        <p:txBody>
          <a:bodyPr>
            <a:noAutofit/>
          </a:bodyPr>
          <a:lstStyle/>
          <a:p>
            <a:pPr algn="ctr"/>
            <a:r>
              <a:rPr lang="ru-RU" altLang="ru-RU" sz="36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Порядок проведения восстановительных программ: </a:t>
            </a:r>
            <a:br>
              <a:rPr lang="ru-RU" altLang="ru-RU" sz="36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Этап 1. Подготовительный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Font typeface="Times New Roman" pitchFamily="18" charset="0"/>
              <a:buNone/>
            </a:pPr>
            <a:endParaRPr lang="ru-RU" alt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200000"/>
              </a:lnSpc>
              <a:buFont typeface="Times New Roman" pitchFamily="18" charset="0"/>
              <a:buNone/>
            </a:pPr>
            <a:endParaRPr lang="ru-RU" alt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428867"/>
            <a:ext cx="80010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Получение информации о конфликте.</a:t>
            </a:r>
          </a:p>
          <a:p>
            <a:pPr marL="514350" indent="-514350" algn="just">
              <a:buAutoNum type="arabicPeriod"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2.  Разговор с обидчиком, его законным представителем о желании участвовать в программе примирения: представление медиатора, информация о медиации, получение согласия на участие в программе.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43000" y="142875"/>
            <a:ext cx="8001000" cy="1643063"/>
          </a:xfrm>
        </p:spPr>
        <p:txBody>
          <a:bodyPr>
            <a:noAutofit/>
          </a:bodyPr>
          <a:lstStyle/>
          <a:p>
            <a:pPr algn="ctr"/>
            <a:r>
              <a:rPr lang="ru-RU" altLang="ru-RU" sz="36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Порядок проведения восстановительных программ: </a:t>
            </a:r>
            <a:br>
              <a:rPr lang="ru-RU" altLang="ru-RU" sz="36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Этап 1. Подготовительный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Font typeface="Times New Roman" pitchFamily="18" charset="0"/>
              <a:buNone/>
            </a:pPr>
            <a:endParaRPr lang="ru-RU" alt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200000"/>
              </a:lnSpc>
              <a:buFont typeface="Times New Roman" pitchFamily="18" charset="0"/>
              <a:buNone/>
            </a:pPr>
            <a:endParaRPr lang="ru-RU" alt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000240"/>
            <a:ext cx="800105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3. Разговор с потерпевшим, его законным представителем о желании участвовать в программе примирения: представление медиатора, информация о медиации, получение согласия на участие в программе.</a:t>
            </a:r>
          </a:p>
          <a:p>
            <a:pPr algn="just"/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4. Создание условий для диалога со сторонами: определение места и времени встречи, приглашение сторон на встречу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5"/>
          <p:cNvSpPr>
            <a:spLocks noGrp="1"/>
          </p:cNvSpPr>
          <p:nvPr>
            <p:ph type="title" idx="4294967295"/>
          </p:nvPr>
        </p:nvSpPr>
        <p:spPr>
          <a:xfrm>
            <a:off x="1143000" y="285728"/>
            <a:ext cx="8001000" cy="142876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Порядок проведения восстановительных программ: </a:t>
            </a:r>
            <a:br>
              <a:rPr lang="ru-RU" altLang="ru-RU" sz="2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Этап 2. Предварительные встречи</a:t>
            </a:r>
            <a:br>
              <a:rPr lang="ru-RU" altLang="ru-RU" sz="2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altLang="ru-RU" sz="2800" b="1" dirty="0" smtClean="0"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1143000" y="1643049"/>
            <a:ext cx="8001000" cy="5003813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Предварительная встреча с обидчиком, его законным представителем.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b="1" u="sng" dirty="0" smtClean="0">
                <a:latin typeface="Times New Roman" pitchFamily="18" charset="0"/>
                <a:cs typeface="Times New Roman" pitchFamily="18" charset="0"/>
              </a:rPr>
              <a:t>Обсуждение ситуации:</a:t>
            </a:r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помочь человеку рассказать о произошедшем конфликте, в том числе о своих мыслях и чувствах, о своем отношении к произошедшему и его последствиям; 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определить, что беспокоит человека;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помочь человеку самому разобраться, что для него является наиболее важным в том, что произошло;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помочь пережить сильные чувства, мешающие человеку понять ситуацию и поиск выхода из нее.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b="1" u="sng" dirty="0" smtClean="0">
                <a:latin typeface="Times New Roman" pitchFamily="18" charset="0"/>
                <a:cs typeface="Times New Roman" pitchFamily="18" charset="0"/>
              </a:rPr>
              <a:t>Обсуждение последствий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обсудить, к каким негативным последствиям привела ситуация;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перейти к поиску вариантов решения сложившейся ситуации</a:t>
            </a:r>
            <a:endParaRPr lang="ru-RU" altLang="ru-RU" sz="2000" dirty="0" smtClean="0">
              <a:solidFill>
                <a:schemeClr val="tx1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ru-RU" altLang="ru-RU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5"/>
          <p:cNvSpPr>
            <a:spLocks noGrp="1"/>
          </p:cNvSpPr>
          <p:nvPr>
            <p:ph type="title" idx="4294967295"/>
          </p:nvPr>
        </p:nvSpPr>
        <p:spPr>
          <a:xfrm>
            <a:off x="1143000" y="0"/>
            <a:ext cx="8001000" cy="12858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0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Порядок проведения восстановительных программ: </a:t>
            </a:r>
            <a:br>
              <a:rPr lang="ru-RU" altLang="ru-RU" sz="30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0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Этап 2. </a:t>
            </a:r>
            <a:r>
              <a:rPr lang="ru-RU" altLang="ru-RU" sz="2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Предварительные встречи</a:t>
            </a:r>
            <a:endParaRPr lang="ru-RU" altLang="ru-RU" sz="3000" b="1" dirty="0" smtClean="0"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1000100" y="1285875"/>
            <a:ext cx="8001056" cy="5357835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Предварительная встреча с пострадавшим, его законным представителем.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b="1" u="sng" dirty="0" smtClean="0">
                <a:latin typeface="Times New Roman" pitchFamily="18" charset="0"/>
                <a:cs typeface="Times New Roman" pitchFamily="18" charset="0"/>
              </a:rPr>
              <a:t>Обсуждение ситуации:</a:t>
            </a:r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помочь человеку рассказать о произошедшем конфликте, в том числе о своих мыслях и чувствах, о своем отношении к произошедшему и его последствиям;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определить, что беспокоит человека;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помочь человеку самому разобраться, что для него является наиболее важным в том, что произошло;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помочь пережить сильные чувства, мешающие человеку понять ситуацию и поиск выхода из нее.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b="1" u="sng" dirty="0" smtClean="0">
                <a:latin typeface="Times New Roman" pitchFamily="18" charset="0"/>
                <a:cs typeface="Times New Roman" pitchFamily="18" charset="0"/>
              </a:rPr>
              <a:t>Обсуждение последствий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обсудить, к каким негативным последствиям привела ситуация;</a:t>
            </a:r>
          </a:p>
          <a:p>
            <a:pPr marL="0" indent="0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перейти к поиску вариантов решения сложившейся ситуации.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altLang="ru-RU" sz="2000" dirty="0" smtClean="0">
              <a:solidFill>
                <a:schemeClr val="tx1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ru-RU" altLang="ru-RU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1000100" y="84386"/>
            <a:ext cx="7786742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9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Правила встречи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перебивать говорящего, давая каждому возможность высказаться до конца.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оскорблять друг друга, чтобы все чувствовали себя в безопасности.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Соблюдать конфиденциальность – не рассказывать окружающим, что происходило на встрече (только результат встречи).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Каждый участник может при необходимости предложить сделать перерыв, перенести продолжение встречи на другой день.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ходе встречи каждый участник может поговорить с кем-то из присутствующих наедине.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42910" y="1285860"/>
            <a:ext cx="8229600" cy="5095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12725" y="146050"/>
            <a:ext cx="8715375" cy="1228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3071802" y="2857496"/>
            <a:ext cx="3786214" cy="2500330"/>
          </a:xfrm>
          <a:prstGeom prst="rect">
            <a:avLst/>
          </a:prstGeom>
          <a:solidFill>
            <a:srgbClr val="A5B592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Сторона конфликта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444D26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444D26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Медиатор                    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Медиатор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444D26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444D26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</p:txBody>
      </p:sp>
      <p:sp>
        <p:nvSpPr>
          <p:cNvPr id="17414" name="AutoShape 8"/>
          <p:cNvSpPr>
            <a:spLocks noChangeArrowheads="1"/>
          </p:cNvSpPr>
          <p:nvPr/>
        </p:nvSpPr>
        <p:spPr bwMode="auto">
          <a:xfrm>
            <a:off x="1071538" y="3071810"/>
            <a:ext cx="1509714" cy="1433514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17415" name="TextBox 10"/>
          <p:cNvSpPr txBox="1">
            <a:spLocks noChangeArrowheads="1"/>
          </p:cNvSpPr>
          <p:nvPr/>
        </p:nvSpPr>
        <p:spPr bwMode="auto">
          <a:xfrm>
            <a:off x="1071538" y="214290"/>
            <a:ext cx="77867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проходит предварительная встреча?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7215206" y="2928934"/>
            <a:ext cx="1500198" cy="1504952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3000364" y="1428736"/>
            <a:ext cx="1428760" cy="1285884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4714876" y="1071546"/>
            <a:ext cx="1500198" cy="1357322"/>
          </a:xfrm>
          <a:prstGeom prst="smileyFace">
            <a:avLst>
              <a:gd name="adj" fmla="val 4653"/>
            </a:avLst>
          </a:prstGeom>
          <a:solidFill>
            <a:srgbClr val="D092A7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42910" y="1285860"/>
            <a:ext cx="8229600" cy="5095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12725" y="146050"/>
            <a:ext cx="8715375" cy="1228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17414" name="AutoShape 8"/>
          <p:cNvSpPr>
            <a:spLocks noChangeArrowheads="1"/>
          </p:cNvSpPr>
          <p:nvPr/>
        </p:nvSpPr>
        <p:spPr bwMode="auto">
          <a:xfrm>
            <a:off x="1071538" y="3071810"/>
            <a:ext cx="1509714" cy="1433514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17415" name="TextBox 10"/>
          <p:cNvSpPr txBox="1">
            <a:spLocks noChangeArrowheads="1"/>
          </p:cNvSpPr>
          <p:nvPr/>
        </p:nvSpPr>
        <p:spPr bwMode="auto">
          <a:xfrm>
            <a:off x="1071538" y="214290"/>
            <a:ext cx="77867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alt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проходит встреча сторон с несовершеннолетними без участия законных представителей?</a:t>
            </a:r>
            <a:endParaRPr lang="ru-RU" alt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7429520" y="2928934"/>
            <a:ext cx="1500198" cy="1504952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4286248" y="1285860"/>
            <a:ext cx="1428760" cy="1285884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357686" y="5214950"/>
            <a:ext cx="1600200" cy="138591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60">
            <a:solidFill>
              <a:srgbClr val="A5B59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048000" y="2643182"/>
            <a:ext cx="4095768" cy="2357454"/>
          </a:xfrm>
          <a:prstGeom prst="rect">
            <a:avLst/>
          </a:prstGeom>
          <a:solidFill>
            <a:srgbClr val="A5B592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Обидчик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000" b="1" dirty="0">
              <a:solidFill>
                <a:srgbClr val="444D2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000" b="1" dirty="0">
              <a:solidFill>
                <a:srgbClr val="444D2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Медиатор          Медиатор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000" b="1" dirty="0">
              <a:solidFill>
                <a:srgbClr val="444D2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000" b="1" dirty="0">
              <a:solidFill>
                <a:srgbClr val="444D2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Пострадавший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0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проходит встреча сторон с несовершеннолетними и их законными представителями?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3214678" y="1285860"/>
            <a:ext cx="1285884" cy="12144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786050" y="2500306"/>
            <a:ext cx="4572032" cy="2714644"/>
          </a:xfrm>
          <a:prstGeom prst="rect">
            <a:avLst/>
          </a:prstGeom>
          <a:solidFill>
            <a:srgbClr val="A5B592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19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19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Обидчик                                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Законный                       представитель       </a:t>
            </a:r>
            <a:endParaRPr lang="ru-RU" altLang="ru-RU" sz="1900" dirty="0">
              <a:solidFill>
                <a:srgbClr val="444D2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Медиатор                                  Медиатор</a:t>
            </a:r>
            <a:endParaRPr lang="ru-RU" alt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1900" dirty="0">
              <a:solidFill>
                <a:srgbClr val="444D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Пострадавший                         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Законный 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представитель</a:t>
            </a:r>
            <a:endParaRPr lang="ru-RU" alt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dirty="0">
              <a:solidFill>
                <a:srgbClr val="FFFFFF"/>
              </a:solidFill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285852" y="2857496"/>
            <a:ext cx="1366838" cy="1285884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7500958" y="3000372"/>
            <a:ext cx="1357322" cy="1285884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071802" y="5286388"/>
            <a:ext cx="1357322" cy="1214446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60">
            <a:solidFill>
              <a:srgbClr val="A5B59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5072066" y="785794"/>
            <a:ext cx="1428760" cy="1357322"/>
          </a:xfrm>
          <a:prstGeom prst="smileyFace">
            <a:avLst>
              <a:gd name="adj" fmla="val 4653"/>
            </a:avLst>
          </a:prstGeom>
          <a:solidFill>
            <a:srgbClr val="D092A7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5429256" y="5286388"/>
            <a:ext cx="1500198" cy="1285884"/>
          </a:xfrm>
          <a:prstGeom prst="smileyFace">
            <a:avLst>
              <a:gd name="adj" fmla="val 4653"/>
            </a:avLst>
          </a:prstGeom>
          <a:solidFill>
            <a:srgbClr val="D092A7"/>
          </a:solidFill>
          <a:ln w="38160">
            <a:solidFill>
              <a:srgbClr val="78846A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14291"/>
            <a:ext cx="7858180" cy="678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Оформление результатов достигнутых договоренностей:</a:t>
            </a:r>
          </a:p>
          <a:p>
            <a:pPr algn="ctr">
              <a:lnSpc>
                <a:spcPct val="80000"/>
              </a:lnSpc>
            </a:pPr>
            <a:endParaRPr lang="ru-RU" alt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Arial" pitchFamily="34" charset="0"/>
              <a:buChar char="•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подписание договора</a:t>
            </a:r>
          </a:p>
          <a:p>
            <a:pPr algn="ctr">
              <a:lnSpc>
                <a:spcPct val="80000"/>
              </a:lnSpc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или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подписание протокола о результатах встречи сторон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анкета обратной связи</a:t>
            </a:r>
          </a:p>
          <a:p>
            <a:pPr algn="just">
              <a:lnSpc>
                <a:spcPct val="80000"/>
              </a:lnSpc>
            </a:pPr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3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alt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Завершение встречи:</a:t>
            </a:r>
          </a:p>
          <a:p>
            <a:pPr algn="ctr">
              <a:lnSpc>
                <a:spcPct val="80000"/>
              </a:lnSpc>
            </a:pPr>
            <a:endParaRPr lang="ru-RU" alt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вручение сторонам документа по результатам встречи;</a:t>
            </a:r>
          </a:p>
          <a:p>
            <a:pPr algn="just">
              <a:buFont typeface="Arial" pitchFamily="34" charset="0"/>
              <a:buChar char="•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заполнение сторонами анкеты обратной связи</a:t>
            </a:r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39260" y="0"/>
            <a:ext cx="1704740" cy="1500198"/>
          </a:xfrm>
          <a:prstGeom prst="rect">
            <a:avLst/>
          </a:prstGeom>
          <a:gradFill flip="none" rotWithShape="1">
            <a:gsLst>
              <a:gs pos="5000">
                <a:srgbClr val="FE8637">
                  <a:lumMod val="5000"/>
                  <a:lumOff val="95000"/>
                </a:srgbClr>
              </a:gs>
              <a:gs pos="74000">
                <a:srgbClr val="FE8637">
                  <a:lumMod val="45000"/>
                  <a:lumOff val="55000"/>
                </a:srgbClr>
              </a:gs>
              <a:gs pos="83000">
                <a:srgbClr val="FE8637">
                  <a:lumMod val="45000"/>
                  <a:lumOff val="55000"/>
                </a:srgbClr>
              </a:gs>
              <a:gs pos="100000">
                <a:srgbClr val="FE8637">
                  <a:lumMod val="30000"/>
                  <a:lumOff val="70000"/>
                </a:srgbClr>
              </a:gs>
            </a:gsLst>
            <a:lin ang="5400000" scaled="1"/>
            <a:tileRect/>
          </a:gradFill>
        </p:spPr>
      </p:pic>
      <p:sp>
        <p:nvSpPr>
          <p:cNvPr id="5" name="Прямоугольник 4"/>
          <p:cNvSpPr/>
          <p:nvPr/>
        </p:nvSpPr>
        <p:spPr>
          <a:xfrm>
            <a:off x="1142976" y="500042"/>
            <a:ext cx="721523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69875" algn="ctr">
              <a:spcBef>
                <a:spcPts val="600"/>
              </a:spcBef>
              <a:buSzPct val="85000"/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</a:pPr>
            <a:r>
              <a:rPr lang="ru-RU" altLang="ru-RU" sz="4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восстановительной медиации </a:t>
            </a:r>
          </a:p>
          <a:p>
            <a:pPr marL="273050" indent="-269875" algn="ctr">
              <a:spcBef>
                <a:spcPts val="600"/>
              </a:spcBef>
              <a:buSzPct val="85000"/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</a:pPr>
            <a: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восстановления способности людей понимать друг друга и договариваться о приемлемых для них вариантах разрешения проблем, возникших в результате конфликтных или криминальных ситуаций</a:t>
            </a:r>
            <a:endParaRPr lang="ru-RU" alt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500958" y="0"/>
            <a:ext cx="1428761" cy="12858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14481" y="214290"/>
            <a:ext cx="642942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Потребности человека</a:t>
            </a:r>
          </a:p>
          <a:p>
            <a:pPr algn="ctr"/>
            <a:endParaRPr lang="ru-RU" sz="36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028342"/>
            <a:ext cx="81439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восстановить чувство собственной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безопасности;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получить ответ на вопрос: «Почему данная ситуация произошла именно со мной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?»;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изложить свою точку зрения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произошедшее;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донести до другой стороны свое мнение, свою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позицию;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исправить сложившуюся ситуацию, «не стать врагами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получить возмещение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ущерба;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убедиться, что никто не будет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мстить;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избавиться от клеймения и возможности быть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отвергнутым;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вернуться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общество.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715239" y="0"/>
            <a:ext cx="1428761" cy="12858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1538" y="0"/>
            <a:ext cx="735811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0000"/>
              </a:buClr>
              <a:buSzPct val="100000"/>
              <a:buFont typeface="Times New Roman" pitchFamily="18" charset="0"/>
              <a:buAutoNum type="arabicPeriod"/>
            </a:pPr>
            <a:endParaRPr lang="ru-RU" altLang="ru-RU" dirty="0" smtClean="0">
              <a:solidFill>
                <a:schemeClr val="tx1"/>
              </a:solidFill>
            </a:endParaRPr>
          </a:p>
          <a:p>
            <a:pPr marL="342900" indent="-342900" algn="ctr">
              <a:buClr>
                <a:srgbClr val="000000"/>
              </a:buClr>
              <a:buSzPct val="100000"/>
            </a:pPr>
            <a:r>
              <a:rPr lang="ru-RU" altLang="ru-RU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восстановительного подхода</a:t>
            </a:r>
            <a:endParaRPr lang="ru-RU" altLang="ru-RU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Clr>
                <a:srgbClr val="000000"/>
              </a:buClr>
              <a:buSzPct val="100000"/>
            </a:pPr>
            <a:endParaRPr lang="ru-RU" altLang="ru-RU" sz="16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Добровольное участие сторон</a:t>
            </a:r>
          </a:p>
          <a:p>
            <a:pPr marL="342900" indent="-342900" algn="just"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Информированность сторон</a:t>
            </a:r>
          </a:p>
          <a:p>
            <a:pPr marL="342900" indent="-342900" algn="just"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Конфиденциальность процесса восстановительной медиации</a:t>
            </a:r>
          </a:p>
          <a:p>
            <a:pPr marL="342900" indent="-342900" algn="just"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Нейтральность, непредвзятость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независимого ведущего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(медиатора)</a:t>
            </a:r>
          </a:p>
          <a:p>
            <a:pPr marL="342900" indent="-342900" algn="just"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Ответственность сторон и медиатора</a:t>
            </a:r>
          </a:p>
          <a:p>
            <a:pPr marL="342900" indent="-342900" algn="just"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Заглаживание вреда обидчиком перед потерпевшим</a:t>
            </a:r>
            <a:endParaRPr lang="ru-RU" alt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715239" y="0"/>
            <a:ext cx="1428761" cy="12858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1538" y="500042"/>
            <a:ext cx="77153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Школьная Служба Примирения</a:t>
            </a:r>
            <a:endParaRPr lang="ru-RU" sz="40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1643050"/>
            <a:ext cx="73581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Школьная Служба Примирения (ШСП)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служба, осуществляющая работу с конфликтными ситуациями, возникающими внутри школы. </a:t>
            </a:r>
          </a:p>
          <a:p>
            <a:pPr algn="ctr">
              <a:buFontTx/>
              <a:buNone/>
            </a:pP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ШСП</a:t>
            </a:r>
            <a:endParaRPr lang="ru-RU" sz="2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Содействие профилактике правонарушений и социальной реабилитации участников конфликтных и криминальных ситуаций на основе принципов восстановительного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правосудия.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428604"/>
            <a:ext cx="778674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ШСП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Проведение примирительных программ для участников школьных    конфликтов и ситуаций криминального характера</a:t>
            </a:r>
          </a:p>
          <a:p>
            <a:pPr algn="just"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Обучение школьников методам урегулирования конфликтов</a:t>
            </a:r>
          </a:p>
          <a:p>
            <a:pPr algn="ctr">
              <a:buFontTx/>
              <a:buNone/>
            </a:pP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к ШСП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alibri" pitchFamily="34" charset="0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Участники конфликта признают своё участие в конфликте.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Стороны не употребляют наркотические вещества и психически здоровы.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Сторонам более 10 лет.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Информация о конфликте не передавалась (и не будет передана) в другие структуры: педсовет, совет по профилактике и др.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 времени конфликта прошло не более 1-2 месяцев (в противном случае пережитые чувства стираются)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715239" y="0"/>
            <a:ext cx="1428761" cy="1285884"/>
          </a:xfrm>
          <a:prstGeom prst="rect">
            <a:avLst/>
          </a:prstGeom>
        </p:spPr>
      </p:pic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071538" y="1714488"/>
            <a:ext cx="7786742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69875" algn="ctr">
              <a:lnSpc>
                <a:spcPct val="90000"/>
              </a:lnSpc>
              <a:spcBef>
                <a:spcPts val="600"/>
              </a:spcBef>
              <a:buSzPct val="85000"/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</a:pPr>
            <a:r>
              <a:rPr lang="ru-RU" altLang="ru-RU" sz="4000" dirty="0">
                <a:solidFill>
                  <a:srgbClr val="444D2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Независимое лицо,  </a:t>
            </a:r>
          </a:p>
          <a:p>
            <a:pPr marL="273050" indent="-269875" algn="ctr">
              <a:lnSpc>
                <a:spcPct val="90000"/>
              </a:lnSpc>
              <a:spcBef>
                <a:spcPts val="600"/>
              </a:spcBef>
              <a:buSzPct val="85000"/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</a:pPr>
            <a:r>
              <a:rPr lang="ru-RU" alt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которое помогает восстановить, а затем укрепить прямые связи между конфликтующими сторонами с целью выработки определенного соглашения.</a:t>
            </a:r>
          </a:p>
          <a:p>
            <a:pPr marL="273050" indent="-269875" algn="ctr">
              <a:lnSpc>
                <a:spcPct val="90000"/>
              </a:lnSpc>
              <a:spcBef>
                <a:spcPts val="600"/>
              </a:spcBef>
              <a:buSzPct val="85000"/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Посредники </a:t>
            </a:r>
            <a:r>
              <a:rPr lang="ru-RU" alt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работают парой</a:t>
            </a:r>
            <a:r>
              <a:rPr lang="ru-RU" altLang="ru-RU" sz="4100" dirty="0">
                <a:solidFill>
                  <a:schemeClr val="tx1"/>
                </a:solidFill>
                <a:latin typeface="Arial" charset="0"/>
              </a:rPr>
              <a:t>.</a:t>
            </a:r>
          </a:p>
        </p:txBody>
      </p:sp>
      <p:sp>
        <p:nvSpPr>
          <p:cNvPr id="23555" name="TextBox 5"/>
          <p:cNvSpPr txBox="1">
            <a:spLocks noChangeArrowheads="1"/>
          </p:cNvSpPr>
          <p:nvPr/>
        </p:nvSpPr>
        <p:spPr bwMode="auto">
          <a:xfrm>
            <a:off x="611188" y="476250"/>
            <a:ext cx="75612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4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Кто </a:t>
            </a:r>
            <a:r>
              <a:rPr lang="ru-RU" altLang="ru-RU" sz="4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такой </a:t>
            </a:r>
            <a:r>
              <a:rPr lang="ru-RU" altLang="ru-RU" sz="4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медиатор ?</a:t>
            </a:r>
            <a:endParaRPr lang="ru-RU" altLang="ru-RU" sz="4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971550" y="404813"/>
            <a:ext cx="74882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4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медиатора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971550" y="1268413"/>
            <a:ext cx="817245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</a:pPr>
            <a:endParaRPr lang="ru-RU" alt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Медиатор </a:t>
            </a:r>
            <a:r>
              <a:rPr lang="ru-RU" alt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 </a:t>
            </a:r>
            <a:r>
              <a:rPr lang="ru-RU" alt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процессом</a:t>
            </a:r>
          </a:p>
          <a:p>
            <a:pPr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4400" dirty="0" smtClean="0">
                <a:latin typeface="Times New Roman" pitchFamily="18" charset="0"/>
                <a:cs typeface="Times New Roman" pitchFamily="18" charset="0"/>
              </a:rPr>
              <a:t> Медиатор обладает </a:t>
            </a:r>
            <a:r>
              <a:rPr lang="ru-RU" altLang="ru-RU" sz="4400" dirty="0" err="1" smtClean="0">
                <a:latin typeface="Times New Roman" pitchFamily="18" charset="0"/>
                <a:cs typeface="Times New Roman" pitchFamily="18" charset="0"/>
              </a:rPr>
              <a:t>эмпатией</a:t>
            </a:r>
            <a:endParaRPr lang="ru-RU" altLang="ru-RU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4400" dirty="0" smtClean="0">
                <a:latin typeface="Times New Roman" pitchFamily="18" charset="0"/>
                <a:cs typeface="Times New Roman" pitchFamily="18" charset="0"/>
              </a:rPr>
              <a:t> Медиатор беспристрастен</a:t>
            </a:r>
            <a:endParaRPr lang="ru-RU" alt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Медиатор </a:t>
            </a:r>
            <a:r>
              <a:rPr lang="ru-RU" alt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alt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судья, не адвокат</a:t>
            </a:r>
            <a:endParaRPr lang="ru-RU" alt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Медиатор </a:t>
            </a:r>
            <a:r>
              <a:rPr lang="ru-RU" alt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altLang="ru-RU" sz="4400" dirty="0" smtClean="0">
                <a:latin typeface="Times New Roman" pitchFamily="18" charset="0"/>
                <a:cs typeface="Times New Roman" pitchFamily="18" charset="0"/>
              </a:rPr>
              <a:t>психотерапевт</a:t>
            </a:r>
            <a:endParaRPr lang="ru-RU" alt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100000"/>
            </a:pPr>
            <a:endParaRPr lang="ru-RU" alt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715239" y="0"/>
            <a:ext cx="1428761" cy="1285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1000100" y="274638"/>
            <a:ext cx="8001056" cy="796908"/>
          </a:xfrm>
        </p:spPr>
        <p:txBody>
          <a:bodyPr/>
          <a:lstStyle/>
          <a:p>
            <a:pPr algn="ctr" eaLnBrk="1" hangingPunct="1"/>
            <a:r>
              <a:rPr lang="ru-RU" altLang="ru-RU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 медиатора</a:t>
            </a:r>
          </a:p>
        </p:txBody>
      </p:sp>
      <p:pic>
        <p:nvPicPr>
          <p:cNvPr id="26627" name="Объект 3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546985" y="0"/>
            <a:ext cx="1341474" cy="1285860"/>
          </a:xfrm>
        </p:spPr>
      </p:pic>
      <p:sp>
        <p:nvSpPr>
          <p:cNvPr id="26628" name="Объект 8"/>
          <p:cNvSpPr>
            <a:spLocks noGrp="1"/>
          </p:cNvSpPr>
          <p:nvPr>
            <p:ph sz="quarter" idx="4294967295"/>
          </p:nvPr>
        </p:nvSpPr>
        <p:spPr>
          <a:xfrm>
            <a:off x="1071538" y="1214422"/>
            <a:ext cx="7858180" cy="5286413"/>
          </a:xfrm>
        </p:spPr>
        <p:txBody>
          <a:bodyPr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3500" dirty="0" smtClean="0">
                <a:latin typeface="Times New Roman" pitchFamily="18" charset="0"/>
                <a:cs typeface="Times New Roman" pitchFamily="18" charset="0"/>
              </a:rPr>
              <a:t> Достижение и удержание контакта со сторонами конфликта </a:t>
            </a:r>
          </a:p>
          <a:p>
            <a:pPr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3500" dirty="0" smtClean="0">
                <a:latin typeface="Times New Roman" pitchFamily="18" charset="0"/>
                <a:cs typeface="Times New Roman" pitchFamily="18" charset="0"/>
              </a:rPr>
              <a:t> Создание безопасной атмосферы во время </a:t>
            </a:r>
            <a:r>
              <a:rPr lang="ru-RU" altLang="ru-RU" sz="3500" dirty="0" smtClean="0">
                <a:latin typeface="Times New Roman" pitchFamily="18" charset="0"/>
                <a:cs typeface="Times New Roman" pitchFamily="18" charset="0"/>
              </a:rPr>
              <a:t>встреч</a:t>
            </a:r>
            <a:endParaRPr lang="ru-RU" alt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3500" dirty="0" smtClean="0">
                <a:latin typeface="Times New Roman" pitchFamily="18" charset="0"/>
                <a:cs typeface="Times New Roman" pitchFamily="18" charset="0"/>
              </a:rPr>
              <a:t> Создание условий для конструктивного выражения </a:t>
            </a:r>
            <a:r>
              <a:rPr lang="ru-RU" altLang="ru-RU" sz="3500" dirty="0" smtClean="0">
                <a:latin typeface="Times New Roman" pitchFamily="18" charset="0"/>
                <a:cs typeface="Times New Roman" pitchFamily="18" charset="0"/>
              </a:rPr>
              <a:t>эмоций</a:t>
            </a:r>
            <a:endParaRPr lang="ru-RU" alt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ru-RU" altLang="ru-RU" sz="3500" dirty="0" smtClean="0">
                <a:latin typeface="Times New Roman" pitchFamily="18" charset="0"/>
                <a:cs typeface="Times New Roman" pitchFamily="18" charset="0"/>
              </a:rPr>
              <a:t> Создание условий для обеспечения взаимопонимания.</a:t>
            </a:r>
          </a:p>
          <a:p>
            <a:pPr>
              <a:buClr>
                <a:srgbClr val="000000"/>
              </a:buClr>
              <a:buSzPct val="100000"/>
              <a:buFont typeface="Arial" pitchFamily="34" charset="0"/>
              <a:buChar char="•"/>
            </a:pPr>
            <a:endParaRPr lang="ru-RU" alt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0000"/>
              </a:buClr>
              <a:buSzPct val="100000"/>
              <a:buNone/>
            </a:pPr>
            <a:endParaRPr lang="ru-RU" alt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ru-RU" altLang="ru-RU" sz="51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480</TotalTime>
  <Words>831</Words>
  <Application>Microsoft Office PowerPoint</Application>
  <PresentationFormat>Экран (4:3)</PresentationFormat>
  <Paragraphs>170</Paragraphs>
  <Slides>19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Основные этапы  работы медиатора школьной службы примирения  с конфликтной ситуацией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Задачи медиатора</vt:lpstr>
      <vt:lpstr>  Порядок проведения восстановительных программ</vt:lpstr>
      <vt:lpstr>Порядок проведения восстановительных программ:  Этап 1. Подготовительный</vt:lpstr>
      <vt:lpstr>Порядок проведения восстановительных программ:  Этап 1. Подготовительный</vt:lpstr>
      <vt:lpstr>Порядок проведения восстановительных программ:  Этап 2. Предварительные встречи </vt:lpstr>
      <vt:lpstr>Порядок проведения восстановительных программ:  Этап 2. Предварительные встречи</vt:lpstr>
      <vt:lpstr>Слайд 15</vt:lpstr>
      <vt:lpstr>Слайд 16</vt:lpstr>
      <vt:lpstr>Слайд 17</vt:lpstr>
      <vt:lpstr>Слайд 18</vt:lpstr>
      <vt:lpstr>Слайд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Восстановительная медиация Встреча сторон</dc:title>
  <dc:creator>Директор</dc:creator>
  <cp:lastModifiedBy>223</cp:lastModifiedBy>
  <cp:revision>54</cp:revision>
  <dcterms:created xsi:type="dcterms:W3CDTF">2020-12-29T07:00:01Z</dcterms:created>
  <dcterms:modified xsi:type="dcterms:W3CDTF">2011-08-24T13:14:48Z</dcterms:modified>
</cp:coreProperties>
</file>