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4"/>
  </p:notesMasterIdLst>
  <p:handoutMasterIdLst>
    <p:handoutMasterId r:id="rId35"/>
  </p:handoutMasterIdLst>
  <p:sldIdLst>
    <p:sldId id="303" r:id="rId2"/>
    <p:sldId id="304" r:id="rId3"/>
    <p:sldId id="305" r:id="rId4"/>
    <p:sldId id="306" r:id="rId5"/>
    <p:sldId id="278" r:id="rId6"/>
    <p:sldId id="317" r:id="rId7"/>
    <p:sldId id="295" r:id="rId8"/>
    <p:sldId id="294" r:id="rId9"/>
    <p:sldId id="279" r:id="rId10"/>
    <p:sldId id="280" r:id="rId11"/>
    <p:sldId id="285" r:id="rId12"/>
    <p:sldId id="281" r:id="rId13"/>
    <p:sldId id="296" r:id="rId14"/>
    <p:sldId id="282" r:id="rId15"/>
    <p:sldId id="297" r:id="rId16"/>
    <p:sldId id="298" r:id="rId17"/>
    <p:sldId id="299" r:id="rId18"/>
    <p:sldId id="291" r:id="rId19"/>
    <p:sldId id="300" r:id="rId20"/>
    <p:sldId id="301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8" r:id="rId32"/>
    <p:sldId id="320" r:id="rId33"/>
  </p:sldIdLst>
  <p:sldSz cx="12192000" cy="6858000"/>
  <p:notesSz cx="13716000" cy="2438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74" d="100"/>
          <a:sy n="74" d="100"/>
        </p:scale>
        <p:origin x="576" y="7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7" d="100"/>
          <a:sy n="37" d="100"/>
        </p:scale>
        <p:origin x="33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8B43649-8DAC-8EAD-79EC-38164EB67F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E1CFC8B-2C22-8A28-E4E1-F22ACDA82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AA0D6-3DB1-4639-9734-75B3ACB9066C}" type="datetime1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418F33F-13D6-8A60-FC43-3046C7D98B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B9DD896-3611-B4B0-6FF6-781A1A0AC8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E9F09-2159-4EEA-B66C-DBCA6AE92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530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3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00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46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26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77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692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85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Изображение 0" descr="preencoded.png">
            <a:extLst>
              <a:ext uri="{FF2B5EF4-FFF2-40B4-BE49-F238E27FC236}">
                <a16:creationId xmlns:a16="http://schemas.microsoft.com/office/drawing/2014/main" xmlns="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rtlCol="0" anchor="t">
            <a:noAutofit/>
          </a:bodyPr>
          <a:lstStyle>
            <a:lvl1pPr algn="ctr"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xmlns="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4" name="Рисунок 62">
            <a:extLst>
              <a:ext uri="{FF2B5EF4-FFF2-40B4-BE49-F238E27FC236}">
                <a16:creationId xmlns:a16="http://schemas.microsoft.com/office/drawing/2014/main" xmlns="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xmlns="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7" name="Текст 4">
            <a:extLst>
              <a:ext uri="{FF2B5EF4-FFF2-40B4-BE49-F238E27FC236}">
                <a16:creationId xmlns:a16="http://schemas.microsoft.com/office/drawing/2014/main" xmlns="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8" name="Рисунок 62">
            <a:extLst>
              <a:ext uri="{FF2B5EF4-FFF2-40B4-BE49-F238E27FC236}">
                <a16:creationId xmlns:a16="http://schemas.microsoft.com/office/drawing/2014/main" xmlns="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8" name="Текст 51">
            <a:extLst>
              <a:ext uri="{FF2B5EF4-FFF2-40B4-BE49-F238E27FC236}">
                <a16:creationId xmlns:a16="http://schemas.microsoft.com/office/drawing/2014/main" xmlns="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8" name="Текст 4">
            <a:extLst>
              <a:ext uri="{FF2B5EF4-FFF2-40B4-BE49-F238E27FC236}">
                <a16:creationId xmlns:a16="http://schemas.microsoft.com/office/drawing/2014/main" xmlns="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7" name="Рисунок 62">
            <a:extLst>
              <a:ext uri="{FF2B5EF4-FFF2-40B4-BE49-F238E27FC236}">
                <a16:creationId xmlns:a16="http://schemas.microsoft.com/office/drawing/2014/main" xmlns="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9" name="Текст 51">
            <a:extLst>
              <a:ext uri="{FF2B5EF4-FFF2-40B4-BE49-F238E27FC236}">
                <a16:creationId xmlns:a16="http://schemas.microsoft.com/office/drawing/2014/main" xmlns="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xmlns="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6" name="Рисунок 62">
            <a:extLst>
              <a:ext uri="{FF2B5EF4-FFF2-40B4-BE49-F238E27FC236}">
                <a16:creationId xmlns:a16="http://schemas.microsoft.com/office/drawing/2014/main" xmlns="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0" name="Текст 51">
            <a:extLst>
              <a:ext uri="{FF2B5EF4-FFF2-40B4-BE49-F238E27FC236}">
                <a16:creationId xmlns:a16="http://schemas.microsoft.com/office/drawing/2014/main" xmlns="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0" name="Текст 4">
            <a:extLst>
              <a:ext uri="{FF2B5EF4-FFF2-40B4-BE49-F238E27FC236}">
                <a16:creationId xmlns:a16="http://schemas.microsoft.com/office/drawing/2014/main" xmlns="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5" name="Рисунок 62">
            <a:extLst>
              <a:ext uri="{FF2B5EF4-FFF2-40B4-BE49-F238E27FC236}">
                <a16:creationId xmlns:a16="http://schemas.microsoft.com/office/drawing/2014/main" xmlns="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1" name="Текст 51">
            <a:extLst>
              <a:ext uri="{FF2B5EF4-FFF2-40B4-BE49-F238E27FC236}">
                <a16:creationId xmlns:a16="http://schemas.microsoft.com/office/drawing/2014/main" xmlns="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xmlns="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26" name="Полилиния: Форма 25">
            <a:extLst>
              <a:ext uri="{FF2B5EF4-FFF2-40B4-BE49-F238E27FC236}">
                <a16:creationId xmlns:a16="http://schemas.microsoft.com/office/drawing/2014/main" xmlns="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lnSpc>
                <a:spcPct val="100000"/>
              </a:lnSpc>
              <a:defRPr lang="ru-RU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0" name="Изображение 2" descr="preencoded.png">
            <a:extLst>
              <a:ext uri="{FF2B5EF4-FFF2-40B4-BE49-F238E27FC236}">
                <a16:creationId xmlns:a16="http://schemas.microsoft.com/office/drawing/2014/main" xmlns="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xmlns="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xmlns="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xmlns="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xmlns="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МММ ГГГГ</a:t>
            </a:r>
          </a:p>
        </p:txBody>
      </p:sp>
      <p:sp>
        <p:nvSpPr>
          <p:cNvPr id="36" name="Текст 51">
            <a:extLst>
              <a:ext uri="{FF2B5EF4-FFF2-40B4-BE49-F238E27FC236}">
                <a16:creationId xmlns:a16="http://schemas.microsoft.com/office/drawing/2014/main" xmlns="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7" name="Текст 51">
            <a:extLst>
              <a:ext uri="{FF2B5EF4-FFF2-40B4-BE49-F238E27FC236}">
                <a16:creationId xmlns:a16="http://schemas.microsoft.com/office/drawing/2014/main" xmlns="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8" name="Текст 51">
            <a:extLst>
              <a:ext uri="{FF2B5EF4-FFF2-40B4-BE49-F238E27FC236}">
                <a16:creationId xmlns:a16="http://schemas.microsoft.com/office/drawing/2014/main" xmlns="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9" name="Текст 51">
            <a:extLst>
              <a:ext uri="{FF2B5EF4-FFF2-40B4-BE49-F238E27FC236}">
                <a16:creationId xmlns:a16="http://schemas.microsoft.com/office/drawing/2014/main" xmlns="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0" name="Текст 51">
            <a:extLst>
              <a:ext uri="{FF2B5EF4-FFF2-40B4-BE49-F238E27FC236}">
                <a16:creationId xmlns:a16="http://schemas.microsoft.com/office/drawing/2014/main" xmlns="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rtlCol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xmlns="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1" name="Изображение 0" descr="preencoded.png">
            <a:extLst>
              <a:ext uri="{FF2B5EF4-FFF2-40B4-BE49-F238E27FC236}">
                <a16:creationId xmlns:a16="http://schemas.microsoft.com/office/drawing/2014/main" xmlns="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3" name="Изображение 1" descr="preencoded.png">
            <a:extLst>
              <a:ext uri="{FF2B5EF4-FFF2-40B4-BE49-F238E27FC236}">
                <a16:creationId xmlns:a16="http://schemas.microsoft.com/office/drawing/2014/main" xmlns="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Полилиния: фигура 38">
            <a:extLst>
              <a:ext uri="{FF2B5EF4-FFF2-40B4-BE49-F238E27FC236}">
                <a16:creationId xmlns:a16="http://schemas.microsoft.com/office/drawing/2014/main" xmlns="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7" name="Изображение 5" descr="preencoded.png">
            <a:extLst>
              <a:ext uri="{FF2B5EF4-FFF2-40B4-BE49-F238E27FC236}">
                <a16:creationId xmlns:a16="http://schemas.microsoft.com/office/drawing/2014/main" xmlns="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9" name="Изображение 6" descr="preencoded.png">
            <a:extLst>
              <a:ext uri="{FF2B5EF4-FFF2-40B4-BE49-F238E27FC236}">
                <a16:creationId xmlns:a16="http://schemas.microsoft.com/office/drawing/2014/main" xmlns="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ru-RU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rtlCol="0" anchor="t">
            <a:noAutofit/>
          </a:bodyPr>
          <a:lstStyle>
            <a:lvl1pPr marL="0" indent="0">
              <a:spcBef>
                <a:spcPts val="0"/>
              </a:spcBef>
              <a:buNone/>
              <a:defRPr lang="ru-RU"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xmlns="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4" name="Рисунок 62">
            <a:extLst>
              <a:ext uri="{FF2B5EF4-FFF2-40B4-BE49-F238E27FC236}">
                <a16:creationId xmlns:a16="http://schemas.microsoft.com/office/drawing/2014/main" xmlns="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xmlns="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xmlns="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6" name="Рисунок 62">
            <a:extLst>
              <a:ext uri="{FF2B5EF4-FFF2-40B4-BE49-F238E27FC236}">
                <a16:creationId xmlns:a16="http://schemas.microsoft.com/office/drawing/2014/main" xmlns="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0" name="Текст 51">
            <a:extLst>
              <a:ext uri="{FF2B5EF4-FFF2-40B4-BE49-F238E27FC236}">
                <a16:creationId xmlns:a16="http://schemas.microsoft.com/office/drawing/2014/main" xmlns="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0" name="Текст 4">
            <a:extLst>
              <a:ext uri="{FF2B5EF4-FFF2-40B4-BE49-F238E27FC236}">
                <a16:creationId xmlns:a16="http://schemas.microsoft.com/office/drawing/2014/main" xmlns="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5" name="Рисунок 62">
            <a:extLst>
              <a:ext uri="{FF2B5EF4-FFF2-40B4-BE49-F238E27FC236}">
                <a16:creationId xmlns:a16="http://schemas.microsoft.com/office/drawing/2014/main" xmlns="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9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1" name="Текст 51">
            <a:extLst>
              <a:ext uri="{FF2B5EF4-FFF2-40B4-BE49-F238E27FC236}">
                <a16:creationId xmlns:a16="http://schemas.microsoft.com/office/drawing/2014/main" xmlns="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rtlCol="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lang="ru-RU" sz="15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Изображение 2" descr="preencoded.png">
            <a:extLst>
              <a:ext uri="{FF2B5EF4-FFF2-40B4-BE49-F238E27FC236}">
                <a16:creationId xmlns:a16="http://schemas.microsoft.com/office/drawing/2014/main" xmlns="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5" name="Изображение 3" descr="preencoded.png">
            <a:extLst>
              <a:ext uri="{FF2B5EF4-FFF2-40B4-BE49-F238E27FC236}">
                <a16:creationId xmlns:a16="http://schemas.microsoft.com/office/drawing/2014/main" xmlns="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6" name="Изображение 4" descr="preencoded.png">
            <a:extLst>
              <a:ext uri="{FF2B5EF4-FFF2-40B4-BE49-F238E27FC236}">
                <a16:creationId xmlns:a16="http://schemas.microsoft.com/office/drawing/2014/main" xmlns="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Изображение 7" descr="preencoded.png">
            <a:extLst>
              <a:ext uri="{FF2B5EF4-FFF2-40B4-BE49-F238E27FC236}">
                <a16:creationId xmlns:a16="http://schemas.microsoft.com/office/drawing/2014/main" xmlns="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21" name="Изображение 2" descr="preencoded.png">
            <a:extLst>
              <a:ext uri="{FF2B5EF4-FFF2-40B4-BE49-F238E27FC236}">
                <a16:creationId xmlns:a16="http://schemas.microsoft.com/office/drawing/2014/main" xmlns="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Изображение 2" descr="preencoded.png">
            <a:extLst>
              <a:ext uri="{FF2B5EF4-FFF2-40B4-BE49-F238E27FC236}">
                <a16:creationId xmlns:a16="http://schemas.microsoft.com/office/drawing/2014/main" xmlns="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 b="1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 rtlCol="0">
            <a:noAutofit/>
          </a:bodyPr>
          <a:lstStyle>
            <a:lvl1pPr marL="0" indent="0">
              <a:buNone/>
              <a:defRPr lang="ru-RU" sz="1500"/>
            </a:lvl1pPr>
            <a:lvl2pPr>
              <a:defRPr lang="ru-RU" sz="1500"/>
            </a:lvl2pPr>
            <a:lvl3pPr>
              <a:defRPr lang="ru-RU" sz="1500"/>
            </a:lvl3pPr>
            <a:lvl4pPr>
              <a:defRPr lang="ru-RU" sz="1500"/>
            </a:lvl4pPr>
            <a:lvl5pPr>
              <a:defRPr lang="ru-RU" sz="15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ключе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илиния: фигура 18" descr="preencoded.png">
            <a:extLst>
              <a:ext uri="{FF2B5EF4-FFF2-40B4-BE49-F238E27FC236}">
                <a16:creationId xmlns:a16="http://schemas.microsoft.com/office/drawing/2014/main" xmlns="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9" name="Изображение 2" descr="preencoded.png">
            <a:extLst>
              <a:ext uri="{FF2B5EF4-FFF2-40B4-BE49-F238E27FC236}">
                <a16:creationId xmlns:a16="http://schemas.microsoft.com/office/drawing/2014/main" xmlns="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rtlCol="0" anchor="ctr">
            <a:noAutofit/>
          </a:bodyPr>
          <a:lstStyle>
            <a:lvl1pPr algn="l"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 rtlCol="0">
            <a:noAutofit/>
          </a:bodyPr>
          <a:lstStyle>
            <a:lvl1pPr marL="0" indent="0" algn="l">
              <a:spcBef>
                <a:spcPts val="576"/>
              </a:spcBef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 0" descr="preencoded.png">
            <a:extLst>
              <a:ext uri="{FF2B5EF4-FFF2-40B4-BE49-F238E27FC236}">
                <a16:creationId xmlns:a16="http://schemas.microsoft.com/office/drawing/2014/main" xmlns="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1" name="Изображение 1" descr="preencoded.png">
            <a:extLst>
              <a:ext uri="{FF2B5EF4-FFF2-40B4-BE49-F238E27FC236}">
                <a16:creationId xmlns:a16="http://schemas.microsoft.com/office/drawing/2014/main" xmlns="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5" name="Изображение 5" descr="preencoded.png">
            <a:extLst>
              <a:ext uri="{FF2B5EF4-FFF2-40B4-BE49-F238E27FC236}">
                <a16:creationId xmlns:a16="http://schemas.microsoft.com/office/drawing/2014/main" xmlns="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7" name="Изображение 6" descr="preencoded.png">
            <a:extLst>
              <a:ext uri="{FF2B5EF4-FFF2-40B4-BE49-F238E27FC236}">
                <a16:creationId xmlns:a16="http://schemas.microsoft.com/office/drawing/2014/main" xmlns="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  <p:sp>
        <p:nvSpPr>
          <p:cNvPr id="18" name="Заголовок 19">
            <a:extLst>
              <a:ext uri="{FF2B5EF4-FFF2-40B4-BE49-F238E27FC236}">
                <a16:creationId xmlns:a16="http://schemas.microsoft.com/office/drawing/2014/main" xmlns="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xmlns="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0" name="Объект 5">
            <a:extLst>
              <a:ext uri="{FF2B5EF4-FFF2-40B4-BE49-F238E27FC236}">
                <a16:creationId xmlns:a16="http://schemas.microsoft.com/office/drawing/2014/main" xmlns="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 rtlCol="0">
            <a:noAutofit/>
          </a:bodyPr>
          <a:lstStyle>
            <a:lvl1pPr>
              <a:defRPr lang="ru-RU" sz="1500"/>
            </a:lvl1pPr>
            <a:lvl2pPr>
              <a:defRPr lang="ru-RU" sz="1300"/>
            </a:lvl2pPr>
            <a:lvl3pPr>
              <a:defRPr lang="ru-RU" sz="12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xmlns="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 5">
            <a:extLst>
              <a:ext uri="{FF2B5EF4-FFF2-40B4-BE49-F238E27FC236}">
                <a16:creationId xmlns:a16="http://schemas.microsoft.com/office/drawing/2014/main" xmlns="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xmlns="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:a16="http://schemas.microsoft.com/office/drawing/2014/main" xmlns="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Полилиния 7">
              <a:extLst>
                <a:ext uri="{FF2B5EF4-FFF2-40B4-BE49-F238E27FC236}">
                  <a16:creationId xmlns:a16="http://schemas.microsoft.com/office/drawing/2014/main" xmlns="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6">
              <a:extLst>
                <a:ext uri="{FF2B5EF4-FFF2-40B4-BE49-F238E27FC236}">
                  <a16:creationId xmlns:a16="http://schemas.microsoft.com/office/drawing/2014/main" xmlns="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4" name="Изображение 2" descr="preencoded.png">
            <a:extLst>
              <a:ext uri="{FF2B5EF4-FFF2-40B4-BE49-F238E27FC236}">
                <a16:creationId xmlns:a16="http://schemas.microsoft.com/office/drawing/2014/main" xmlns="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ru-RU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ru-RU" sz="1800"/>
            </a:lvl3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lang="ru-RU" sz="32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xmlns="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 rtlCol="0">
            <a:noAutofit/>
          </a:bodyPr>
          <a:lstStyle>
            <a:lvl1pPr algn="l">
              <a:lnSpc>
                <a:spcPct val="100000"/>
              </a:lnSpc>
              <a:defRPr lang="ru-RU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 rtlCol="0">
            <a:noAutofit/>
          </a:bodyPr>
          <a:lstStyle>
            <a:lvl1pPr marL="0" indent="0">
              <a:buNone/>
              <a:defRPr lang="ru-RU" sz="1500"/>
            </a:lvl1pPr>
            <a:lvl2pPr>
              <a:defRPr lang="ru-RU" sz="1500"/>
            </a:lvl2pPr>
            <a:lvl3pPr>
              <a:defRPr lang="ru-RU" sz="1500"/>
            </a:lvl3pPr>
            <a:lvl4pPr>
              <a:defRPr lang="ru-RU" sz="1500"/>
            </a:lvl4pPr>
            <a:lvl5pPr>
              <a:defRPr lang="ru-RU" sz="15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Заголовок презентации</a:t>
            </a:r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xmlns="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xmlns="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xmlns="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xmlns="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xmlns="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xmlns="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xmlns="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lvl="0"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ru-RU" sz="440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2400">
                <a:solidFill>
                  <a:schemeClr val="accent6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 rtlCol="0">
            <a:noAutofit/>
          </a:bodyPr>
          <a:lstStyle>
            <a:lvl1pPr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 rtlCol="0">
            <a:noAutofit/>
          </a:bodyPr>
          <a:lstStyle>
            <a:lvl1pPr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 rtlCol="0">
            <a:noAutofit/>
          </a:bodyPr>
          <a:lstStyle>
            <a:lvl1pPr algn="l">
              <a:lnSpc>
                <a:spcPct val="100000"/>
              </a:lnSpc>
              <a:defRPr lang="ru-RU"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57" name="Текст 54">
            <a:extLst>
              <a:ext uri="{FF2B5EF4-FFF2-40B4-BE49-F238E27FC236}">
                <a16:creationId xmlns:a16="http://schemas.microsoft.com/office/drawing/2014/main" xmlns="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ru-RU" sz="10000" b="1"/>
            </a:lvl1pPr>
          </a:lstStyle>
          <a:p>
            <a:pPr lvl="0" rtl="0"/>
            <a:r>
              <a:rPr lang="ru-RU"/>
              <a:t>"</a:t>
            </a:r>
          </a:p>
        </p:txBody>
      </p:sp>
      <p:sp>
        <p:nvSpPr>
          <p:cNvPr id="55" name="Текст 54">
            <a:extLst>
              <a:ext uri="{FF2B5EF4-FFF2-40B4-BE49-F238E27FC236}">
                <a16:creationId xmlns:a16="http://schemas.microsoft.com/office/drawing/2014/main" xmlns="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400"/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6" name="Текст 54">
            <a:extLst>
              <a:ext uri="{FF2B5EF4-FFF2-40B4-BE49-F238E27FC236}">
                <a16:creationId xmlns:a16="http://schemas.microsoft.com/office/drawing/2014/main" xmlns="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 rtlCol="0">
            <a:noAutofit/>
          </a:bodyPr>
          <a:lstStyle>
            <a:lvl1pPr marL="0" indent="0">
              <a:buNone/>
              <a:defRPr lang="ru-RU" sz="10000" b="1"/>
            </a:lvl1pPr>
          </a:lstStyle>
          <a:p>
            <a:pPr lvl="0" rtl="0"/>
            <a:r>
              <a:rPr lang="ru-RU"/>
              <a:t>"</a:t>
            </a:r>
          </a:p>
        </p:txBody>
      </p:sp>
      <p:sp>
        <p:nvSpPr>
          <p:cNvPr id="32" name="Изображение 1" descr="preencoded.png">
            <a:extLst>
              <a:ext uri="{FF2B5EF4-FFF2-40B4-BE49-F238E27FC236}">
                <a16:creationId xmlns:a16="http://schemas.microsoft.com/office/drawing/2014/main" xmlns="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Полилиния: фигура 52">
            <a:extLst>
              <a:ext uri="{FF2B5EF4-FFF2-40B4-BE49-F238E27FC236}">
                <a16:creationId xmlns:a16="http://schemas.microsoft.com/office/drawing/2014/main" xmlns="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3" name="Изображение 4" descr="preencoded.png">
            <a:extLst>
              <a:ext uri="{FF2B5EF4-FFF2-40B4-BE49-F238E27FC236}">
                <a16:creationId xmlns:a16="http://schemas.microsoft.com/office/drawing/2014/main" xmlns="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9" name="Полилиния 70">
            <a:extLst>
              <a:ext uri="{FF2B5EF4-FFF2-40B4-BE49-F238E27FC236}">
                <a16:creationId xmlns:a16="http://schemas.microsoft.com/office/drawing/2014/main" xmlns="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Полилиния 70">
            <a:extLst>
              <a:ext uri="{FF2B5EF4-FFF2-40B4-BE49-F238E27FC236}">
                <a16:creationId xmlns:a16="http://schemas.microsoft.com/office/drawing/2014/main" xmlns="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dirty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3" name="Рисунок 16">
            <a:extLst>
              <a:ext uri="{FF2B5EF4-FFF2-40B4-BE49-F238E27FC236}">
                <a16:creationId xmlns:a16="http://schemas.microsoft.com/office/drawing/2014/main" xmlns="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xmlns="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xmlns="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6" name="Рисунок 16">
            <a:extLst>
              <a:ext uri="{FF2B5EF4-FFF2-40B4-BE49-F238E27FC236}">
                <a16:creationId xmlns:a16="http://schemas.microsoft.com/office/drawing/2014/main" xmlns="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xmlns="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7" name="Текст 20">
            <a:extLst>
              <a:ext uri="{FF2B5EF4-FFF2-40B4-BE49-F238E27FC236}">
                <a16:creationId xmlns:a16="http://schemas.microsoft.com/office/drawing/2014/main" xmlns="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9" name="Рисунок 16">
            <a:extLst>
              <a:ext uri="{FF2B5EF4-FFF2-40B4-BE49-F238E27FC236}">
                <a16:creationId xmlns:a16="http://schemas.microsoft.com/office/drawing/2014/main" xmlns="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xmlns="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0" name="Текст 20">
            <a:extLst>
              <a:ext uri="{FF2B5EF4-FFF2-40B4-BE49-F238E27FC236}">
                <a16:creationId xmlns:a16="http://schemas.microsoft.com/office/drawing/2014/main" xmlns="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lvl="0" rt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ru-RU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0" name="Рисунок 16">
            <a:extLst>
              <a:ext uri="{FF2B5EF4-FFF2-40B4-BE49-F238E27FC236}">
                <a16:creationId xmlns:a16="http://schemas.microsoft.com/office/drawing/2014/main" xmlns="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xmlns="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xmlns="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3" name="Рисунок 16">
            <a:extLst>
              <a:ext uri="{FF2B5EF4-FFF2-40B4-BE49-F238E27FC236}">
                <a16:creationId xmlns:a16="http://schemas.microsoft.com/office/drawing/2014/main" xmlns="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xmlns="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xmlns="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1" name="Рисунок 16">
            <a:extLst>
              <a:ext uri="{FF2B5EF4-FFF2-40B4-BE49-F238E27FC236}">
                <a16:creationId xmlns:a16="http://schemas.microsoft.com/office/drawing/2014/main" xmlns="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18" name="Текст 20">
            <a:extLst>
              <a:ext uri="{FF2B5EF4-FFF2-40B4-BE49-F238E27FC236}">
                <a16:creationId xmlns:a16="http://schemas.microsoft.com/office/drawing/2014/main" xmlns="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6" name="Рисунок 16">
            <a:extLst>
              <a:ext uri="{FF2B5EF4-FFF2-40B4-BE49-F238E27FC236}">
                <a16:creationId xmlns:a16="http://schemas.microsoft.com/office/drawing/2014/main" xmlns="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xmlns="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7" name="Текст 20">
            <a:extLst>
              <a:ext uri="{FF2B5EF4-FFF2-40B4-BE49-F238E27FC236}">
                <a16:creationId xmlns:a16="http://schemas.microsoft.com/office/drawing/2014/main" xmlns="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12" name="Рисунок 16">
            <a:extLst>
              <a:ext uri="{FF2B5EF4-FFF2-40B4-BE49-F238E27FC236}">
                <a16:creationId xmlns:a16="http://schemas.microsoft.com/office/drawing/2014/main" xmlns="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1" name="Текст 20">
            <a:extLst>
              <a:ext uri="{FF2B5EF4-FFF2-40B4-BE49-F238E27FC236}">
                <a16:creationId xmlns:a16="http://schemas.microsoft.com/office/drawing/2014/main" xmlns="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Название</a:t>
            </a:r>
          </a:p>
        </p:txBody>
      </p:sp>
      <p:sp>
        <p:nvSpPr>
          <p:cNvPr id="29" name="Рисунок 16">
            <a:extLst>
              <a:ext uri="{FF2B5EF4-FFF2-40B4-BE49-F238E27FC236}">
                <a16:creationId xmlns:a16="http://schemas.microsoft.com/office/drawing/2014/main" xmlns="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xmlns="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0" name="Текст 20">
            <a:extLst>
              <a:ext uri="{FF2B5EF4-FFF2-40B4-BE49-F238E27FC236}">
                <a16:creationId xmlns:a16="http://schemas.microsoft.com/office/drawing/2014/main" xmlns="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Должность</a:t>
            </a:r>
          </a:p>
        </p:txBody>
      </p:sp>
      <p:sp>
        <p:nvSpPr>
          <p:cNvPr id="13" name="Рисунок 16">
            <a:extLst>
              <a:ext uri="{FF2B5EF4-FFF2-40B4-BE49-F238E27FC236}">
                <a16:creationId xmlns:a16="http://schemas.microsoft.com/office/drawing/2014/main" xmlns="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xmlns="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ru-RU"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20">
            <a:extLst>
              <a:ext uri="{FF2B5EF4-FFF2-40B4-BE49-F238E27FC236}">
                <a16:creationId xmlns:a16="http://schemas.microsoft.com/office/drawing/2014/main" xmlns="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1200" spc="20" baseline="0"/>
            </a:lvl1pPr>
          </a:lstStyle>
          <a:p>
            <a:pPr lvl="0" rt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ru-RU"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rogif.ru/photo-collag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voicebot.su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joyteka.com/ru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interacty.me/ru/edu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biouroki.ru/crosswor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udoba.org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upa.r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play.myquiz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quick.apkpro.r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31DDF4-2F7B-4BF1-8CB2-68C80A20B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3092" y="288613"/>
            <a:ext cx="5634376" cy="1225296"/>
          </a:xfrm>
        </p:spPr>
        <p:txBody>
          <a:bodyPr/>
          <a:lstStyle/>
          <a:p>
            <a:r>
              <a:rPr lang="ru-RU" dirty="0"/>
              <a:t>Методическая неделя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BDE9A4D-1DAA-4F5D-92E1-5EDF2A4E0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5356" y="1597981"/>
            <a:ext cx="5008478" cy="2658259"/>
          </a:xfrm>
        </p:spPr>
        <p:txBody>
          <a:bodyPr/>
          <a:lstStyle/>
          <a:p>
            <a:r>
              <a:rPr lang="ru-RU" sz="3600" b="1" dirty="0"/>
              <a:t>Единое образовательное пространство и современная образовательная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307529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134" y="320839"/>
            <a:ext cx="6766560" cy="7680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Реализация национального проекта «Образование»: образовательный центр «Точка Роста»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909" y="1402672"/>
            <a:ext cx="7803472" cy="4953740"/>
          </a:xfrm>
        </p:spPr>
        <p:txBody>
          <a:bodyPr rtlCol="0"/>
          <a:lstStyle>
            <a:defPPr>
              <a:defRPr lang="ru-RU"/>
            </a:defPPr>
          </a:lstStyle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успешное освоение образовательных программ обновленного содержания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интеграция основного и дополнительного образования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совершенствование навыков и формирование компетенций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создание объединяющего пространства для участников образовательного процесса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800" dirty="0"/>
              <a:t>повышение квалификаций и совершенствование педагогического мастерства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7C09F16-6D23-666F-6800-8FC69783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87" y="423184"/>
            <a:ext cx="10671048" cy="157429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/>
              <a:t>«Функционирование центра образования естественно-научной и технологической направленностей «Точка роста» на базе школы: первые успехи и дефициты».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7B926157-21A4-4836-A296-58FF8FD4BE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2500" r="12500"/>
          <a:stretch>
            <a:fillRect/>
          </a:stretch>
        </p:blipFill>
        <p:spPr/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735E11D-D476-4938-8BD3-A1A1B104706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2477" r="12477"/>
          <a:stretch>
            <a:fillRect/>
          </a:stretch>
        </p:blipFill>
        <p:spPr/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3E4309A7-08EA-4A62-8EED-391E882F5A0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t="12523" b="12523"/>
          <a:stretch>
            <a:fillRect/>
          </a:stretch>
        </p:blipFill>
        <p:spPr/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1E5D9BD-188D-41AE-A04E-1778CE47BD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12469" b="1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193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16" y="338506"/>
            <a:ext cx="6400800" cy="7680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Организация воспитательной работы школы в рамках единого образовательного пространства:</a:t>
            </a:r>
            <a:br>
              <a:rPr lang="ru-RU" sz="2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ru-RU" sz="2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«Реализация воспитательной программы школы в современных условиях»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2F6C7DC-6B40-4C55-AF03-2971E2025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98" b="56584"/>
          <a:stretch/>
        </p:blipFill>
        <p:spPr>
          <a:xfrm>
            <a:off x="4394446" y="3497886"/>
            <a:ext cx="6900909" cy="270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77388C-F32C-4D56-8413-B197475B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8E64B86-2806-4BD1-9C62-419D3BE32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9C2AEE-074E-470B-8BF2-65E98DEC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345"/>
            <a:ext cx="12192000" cy="621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637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102" y="2200418"/>
            <a:ext cx="7013448" cy="213100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Функциональная и цифровая грамотность: пути формирования и оценивания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8E016EE4-D06F-BB48-F27D-14F290F0F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"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EE736C0-59DE-A4DF-7A05-6F22D48CC0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1429" y="3327184"/>
            <a:ext cx="809445" cy="162763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FF9BC65-0CA0-49A9-A572-C911A636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9" y="319524"/>
            <a:ext cx="8572638" cy="643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B9B6A1-B73E-4942-BDC9-0AEBDBC2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62" y="3216007"/>
            <a:ext cx="3356959" cy="176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363D932B-6B8D-4734-A327-BFE08E2FC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1"/>
          <a:stretch/>
        </p:blipFill>
        <p:spPr bwMode="auto">
          <a:xfrm>
            <a:off x="8049300" y="1107284"/>
            <a:ext cx="3910121" cy="176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04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4B2A3F-6E32-463D-80C8-91F0F5A9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1DF2CD-23BA-4A50-ACD2-89308D9E7E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D8D2403-529A-46F0-999E-D0935D714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4E3FEEA-6B6F-489E-B398-6DA455647D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70942E-BE8E-4777-AEF3-E2289AD0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ru-RU" smtClean="0"/>
              <a:t>16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3D88095-B17D-471F-A38A-CFDACE30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0" y="363985"/>
            <a:ext cx="11989780" cy="6264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80779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E0E04F-808B-4BA3-BFFE-CDCAAFB8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5A115A-6D0C-414E-BEAA-5F2C909EB5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F49896-4FE8-4342-A5B2-9C4013277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8E28039-25D2-4B6C-9EA2-D03769DDEB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6291DA4-2E8F-4901-B119-AC3E5D49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41" y="100578"/>
            <a:ext cx="9308376" cy="665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96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371CEB5-0F43-BA22-C4E7-3A84E631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68" y="457200"/>
            <a:ext cx="10671048" cy="136272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dirty="0"/>
              <a:t>Формы и методы организации учебной деятельности для создания современной образовательной среды:</a:t>
            </a:r>
          </a:p>
        </p:txBody>
      </p:sp>
      <p:pic>
        <p:nvPicPr>
          <p:cNvPr id="72" name="Рисунок 71" descr="значок абака">
            <a:extLst>
              <a:ext uri="{FF2B5EF4-FFF2-40B4-BE49-F238E27FC236}">
                <a16:creationId xmlns:a16="http://schemas.microsoft.com/office/drawing/2014/main" xmlns="" id="{FD5AE93E-9743-FD3B-C935-638BF9D159C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/>
          <a:srcRect/>
          <a:stretch/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AD6749A-51D8-599C-7C31-9922CF22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1336" y="3429000"/>
            <a:ext cx="3061420" cy="2727959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800" dirty="0"/>
              <a:t>«Современные тренды преподавания английского языка: </a:t>
            </a:r>
            <a:r>
              <a:rPr lang="ru-RU" sz="2800" dirty="0" err="1"/>
              <a:t>mind</a:t>
            </a:r>
            <a:r>
              <a:rPr lang="ru-RU" sz="2800" dirty="0"/>
              <a:t> </a:t>
            </a:r>
            <a:r>
              <a:rPr lang="ru-RU" sz="2800" dirty="0" err="1"/>
              <a:t>maps</a:t>
            </a:r>
            <a:r>
              <a:rPr lang="ru-RU" sz="2800" dirty="0"/>
              <a:t> (ментальные карты)</a:t>
            </a:r>
          </a:p>
        </p:txBody>
      </p:sp>
      <p:pic>
        <p:nvPicPr>
          <p:cNvPr id="76" name="Рисунок 75" descr="значок диаграммы роста">
            <a:extLst>
              <a:ext uri="{FF2B5EF4-FFF2-40B4-BE49-F238E27FC236}">
                <a16:creationId xmlns:a16="http://schemas.microsoft.com/office/drawing/2014/main" xmlns="" id="{7541E72A-A0CB-A011-55A9-1126F707D88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/>
          <a:srcRect/>
          <a:stretch/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0BF56CE2-ADEB-1E22-50FB-9F2AB3786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47438" y="3429000"/>
            <a:ext cx="2921508" cy="2527058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800" dirty="0"/>
              <a:t>«Интерактивные методы обучения на уроках технологии»</a:t>
            </a:r>
          </a:p>
        </p:txBody>
      </p:sp>
      <p:pic>
        <p:nvPicPr>
          <p:cNvPr id="80" name="Рисунок 79" descr="значок связи цепочки">
            <a:extLst>
              <a:ext uri="{FF2B5EF4-FFF2-40B4-BE49-F238E27FC236}">
                <a16:creationId xmlns:a16="http://schemas.microsoft.com/office/drawing/2014/main" xmlns="" id="{FCC17566-BE36-5CE0-25C6-8AC132D1479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/>
          <a:srcRect t="85" b="85"/>
          <a:stretch/>
        </p:blipFill>
        <p:spPr/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7063C991-877C-CD1D-A03D-547E04121F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429000"/>
            <a:ext cx="2770632" cy="2206752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 algn="ctr" rtl="0">
              <a:buNone/>
            </a:pPr>
            <a:r>
              <a:rPr lang="ru-RU" sz="2800" dirty="0"/>
              <a:t>«Современные формы и методы организации учебной деятельности на уроках химии и географии»</a:t>
            </a:r>
          </a:p>
        </p:txBody>
      </p:sp>
    </p:spTree>
    <p:extLst>
      <p:ext uri="{BB962C8B-B14F-4D97-AF65-F5344CB8AC3E}">
        <p14:creationId xmlns:p14="http://schemas.microsoft.com/office/powerpoint/2010/main" val="249904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285962-7B89-44DD-B0F3-2365F568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5" y="188561"/>
            <a:ext cx="10605975" cy="2991864"/>
          </a:xfrm>
        </p:spPr>
        <p:txBody>
          <a:bodyPr/>
          <a:lstStyle/>
          <a:p>
            <a:r>
              <a:rPr lang="ru-RU" dirty="0"/>
              <a:t>Фотошоп онлайн - бесплатный фоторедактор на русском 2024 </a:t>
            </a:r>
            <a:br>
              <a:rPr lang="ru-RU" dirty="0"/>
            </a:br>
            <a:r>
              <a:rPr lang="ru-RU" dirty="0"/>
              <a:t>online-fotoshop.ru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510A59-3190-45ED-90B0-5DC49C98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287" y="2902379"/>
            <a:ext cx="8075415" cy="376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86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3F3BD8-DD45-49C1-A141-30CDA0691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D334B2-22CD-4FEA-B310-56835173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159E9F-EAF9-47FC-A668-8C9668F53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20" y="231820"/>
            <a:ext cx="9929611" cy="62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77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50559F-15BD-4BBB-9F02-85C1B1EA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60" y="295094"/>
            <a:ext cx="11704439" cy="2661170"/>
          </a:xfrm>
        </p:spPr>
        <p:txBody>
          <a:bodyPr/>
          <a:lstStyle/>
          <a:p>
            <a:r>
              <a:rPr lang="ru-RU" dirty="0" err="1"/>
              <a:t>MyCollages</a:t>
            </a:r>
            <a:r>
              <a:rPr lang="ru-RU" dirty="0"/>
              <a:t>: </a:t>
            </a:r>
            <a:r>
              <a:rPr lang="ru-RU" dirty="0" err="1"/>
              <a:t>Cделать</a:t>
            </a:r>
            <a:r>
              <a:rPr lang="ru-RU" dirty="0"/>
              <a:t> коллаж онлайн бесплатно</a:t>
            </a:r>
            <a:br>
              <a:rPr lang="ru-RU" dirty="0"/>
            </a:br>
            <a:r>
              <a:rPr lang="en-US" dirty="0"/>
              <a:t>mycollages.ru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9F2C94-2C02-488F-82C2-6C81E65E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112" y="2273607"/>
            <a:ext cx="8323914" cy="45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89D23C-3D46-4BC0-BD7A-7A733415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7" y="216990"/>
            <a:ext cx="4297502" cy="768096"/>
          </a:xfrm>
        </p:spPr>
        <p:txBody>
          <a:bodyPr/>
          <a:lstStyle/>
          <a:p>
            <a:r>
              <a:rPr lang="ru-RU" dirty="0">
                <a:hlinkClick r:id="rId2"/>
              </a:rPr>
              <a:t>Создать коллаж из фотографий онлайн бесплатно (progif.ru)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2626998-7DFF-4E3D-90F2-7FD8EB6A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660" y="79816"/>
            <a:ext cx="6714335" cy="670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596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9EF420-CBEC-4034-8E60-196118EB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20" y="366114"/>
            <a:ext cx="11310862" cy="1631361"/>
          </a:xfrm>
        </p:spPr>
        <p:txBody>
          <a:bodyPr/>
          <a:lstStyle/>
          <a:p>
            <a:r>
              <a:rPr lang="ru-RU" dirty="0">
                <a:hlinkClick r:id="rId2"/>
              </a:rPr>
              <a:t>Озвучка текста онлайн, синтезатор речи от </a:t>
            </a:r>
            <a:r>
              <a:rPr lang="ru-RU" dirty="0" err="1">
                <a:hlinkClick r:id="rId2"/>
              </a:rPr>
              <a:t>VoiceBot</a:t>
            </a:r>
            <a:r>
              <a:rPr lang="en-US" dirty="0"/>
              <a:t>.</a:t>
            </a:r>
            <a:r>
              <a:rPr lang="en-US" dirty="0" err="1"/>
              <a:t>su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9B5A88-CCB7-446E-BBA1-9619AABF8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21" y="1899821"/>
            <a:ext cx="7614579" cy="452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806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4F7DA9-FA14-43D1-A5E8-59FE5E9C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5" y="330605"/>
            <a:ext cx="11396087" cy="768096"/>
          </a:xfrm>
        </p:spPr>
        <p:txBody>
          <a:bodyPr/>
          <a:lstStyle/>
          <a:p>
            <a:r>
              <a:rPr lang="en-US" dirty="0" err="1">
                <a:hlinkClick r:id="rId2"/>
              </a:rPr>
              <a:t>Joyteka</a:t>
            </a:r>
            <a:r>
              <a:rPr lang="en-US" dirty="0">
                <a:hlinkClick r:id="rId2"/>
              </a:rPr>
              <a:t> – </a:t>
            </a:r>
            <a:r>
              <a:rPr lang="ru-RU" dirty="0">
                <a:hlinkClick r:id="rId2"/>
              </a:rPr>
              <a:t>Образовательная платформа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7C306E-2873-41D7-8637-9804E5E7C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663" y="1680418"/>
            <a:ext cx="8005217" cy="49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39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BADE40-AA57-4FC5-A737-B2BDEA1D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330605"/>
            <a:ext cx="5693664" cy="768096"/>
          </a:xfrm>
        </p:spPr>
        <p:txBody>
          <a:bodyPr/>
          <a:lstStyle/>
          <a:p>
            <a:r>
              <a:rPr lang="ru-RU" dirty="0" err="1">
                <a:solidFill>
                  <a:srgbClr val="333333"/>
                </a:solidFill>
                <a:ea typeface="STXihei" panose="02010600040101010101" pitchFamily="2" charset="-122"/>
              </a:rPr>
              <a:t>FlikTop</a:t>
            </a:r>
            <a:r>
              <a:rPr lang="ru-RU" dirty="0">
                <a:solidFill>
                  <a:srgbClr val="333333"/>
                </a:solidFill>
                <a:ea typeface="STXihei" panose="02010600040101010101" pitchFamily="2" charset="-122"/>
              </a:rPr>
              <a:t> —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8D86B1-3C3E-4B68-B68B-D4B7C5D8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958788"/>
            <a:ext cx="4862122" cy="3782721"/>
          </a:xfrm>
        </p:spPr>
        <p:txBody>
          <a:bodyPr/>
          <a:lstStyle/>
          <a:p>
            <a:pPr algn="l"/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это российский онлайн-сервис для создания разнообразного интерактивного контента. С помощью сервиса </a:t>
            </a:r>
            <a:r>
              <a:rPr lang="ru-RU" sz="1700" i="0" dirty="0" err="1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FlikTop</a:t>
            </a: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 можно создавать: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тесты,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игры,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коллекции документов,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слайд-шоу и презентации,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текстовые статьи и </a:t>
            </a:r>
            <a:r>
              <a:rPr lang="ru-RU" sz="1700" i="0" dirty="0" err="1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лонгриды</a:t>
            </a: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 в формате </a:t>
            </a:r>
            <a:r>
              <a:rPr lang="ru-RU" sz="1700" i="0" dirty="0" err="1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сторителлинга</a:t>
            </a: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одностраничные сайты,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интерактивные онлайн-доски,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i="0" dirty="0">
                <a:solidFill>
                  <a:srgbClr val="333333"/>
                </a:solidFill>
                <a:effectLst/>
                <a:latin typeface="+mj-lt"/>
                <a:ea typeface="STXihei" panose="02010600040101010101" pitchFamily="2" charset="-122"/>
              </a:rPr>
              <a:t>интерактивные уроки и даже курсы.</a:t>
            </a:r>
          </a:p>
          <a:p>
            <a:endParaRPr lang="ru-RU" sz="1700" dirty="0">
              <a:latin typeface="+mj-lt"/>
              <a:ea typeface="STXihei" panose="02010600040101010101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A96A8A-9261-4316-A914-F0EBB5C6B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66" y="187043"/>
            <a:ext cx="6437835" cy="64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2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0D5F1B-63DA-4D00-9E06-E557227E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74" y="234745"/>
            <a:ext cx="11908625" cy="768096"/>
          </a:xfrm>
        </p:spPr>
        <p:txBody>
          <a:bodyPr/>
          <a:lstStyle/>
          <a:p>
            <a:r>
              <a:rPr lang="ru-RU" sz="4000" dirty="0" err="1">
                <a:hlinkClick r:id="rId2"/>
              </a:rPr>
              <a:t>Interacty</a:t>
            </a:r>
            <a:r>
              <a:rPr lang="ru-RU" sz="4000" dirty="0">
                <a:hlinkClick r:id="rId2"/>
              </a:rPr>
              <a:t> Образование: Создавайте игры и интерактивные уроки, которые нравятся ученикам.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122B35-0FD3-429C-AABF-39DB45473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612" y="3204839"/>
            <a:ext cx="6385388" cy="4540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19BA7C-E194-484C-9E75-FC2321318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8832"/>
            <a:ext cx="7031993" cy="41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10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D8BEA8-B2DC-402E-9CA0-26174A12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20" y="197104"/>
            <a:ext cx="10298807" cy="768096"/>
          </a:xfrm>
        </p:spPr>
        <p:txBody>
          <a:bodyPr/>
          <a:lstStyle/>
          <a:p>
            <a:r>
              <a:rPr lang="ru-RU" dirty="0">
                <a:hlinkClick r:id="rId2"/>
              </a:rPr>
              <a:t>Кроссворды по биологии (biouroki.ru)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3884CC-6AD1-4B8D-8D33-A863A19D2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2" y="2129327"/>
            <a:ext cx="6110728" cy="276226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5320DFC-CDC8-4B44-BAFE-2A141184C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24624" y="1069782"/>
            <a:ext cx="6751965" cy="4771726"/>
          </a:xfrm>
        </p:spPr>
      </p:pic>
    </p:spTree>
    <p:extLst>
      <p:ext uri="{BB962C8B-B14F-4D97-AF65-F5344CB8AC3E}">
        <p14:creationId xmlns:p14="http://schemas.microsoft.com/office/powerpoint/2010/main" val="422900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6A0F60-DE62-4AB0-848E-06669249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31" y="269657"/>
            <a:ext cx="11896788" cy="768096"/>
          </a:xfrm>
        </p:spPr>
        <p:txBody>
          <a:bodyPr/>
          <a:lstStyle/>
          <a:p>
            <a:r>
              <a:rPr lang="ru-RU" sz="4000" dirty="0" err="1">
                <a:hlinkClick r:id="rId2"/>
              </a:rPr>
              <a:t>Удоба</a:t>
            </a:r>
            <a:r>
              <a:rPr lang="ru-RU" sz="4000" dirty="0">
                <a:hlinkClick r:id="rId2"/>
              </a:rPr>
              <a:t> - бесплатный конструктор образовательных ресурсов (udoba.org)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3F929F-7329-4C29-AC34-D9C0D2A76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3" r="21765" b="3819"/>
          <a:stretch/>
        </p:blipFill>
        <p:spPr>
          <a:xfrm>
            <a:off x="4346448" y="1597062"/>
            <a:ext cx="7927759" cy="52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25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657311-0BF7-49BF-9570-95D3C869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19" y="225868"/>
            <a:ext cx="11497293" cy="768096"/>
          </a:xfrm>
        </p:spPr>
        <p:txBody>
          <a:bodyPr/>
          <a:lstStyle/>
          <a:p>
            <a:r>
              <a:rPr lang="ru-RU" sz="3600" dirty="0">
                <a:hlinkClick r:id="rId2"/>
              </a:rPr>
              <a:t>Создавайте видео и изображения для социальных сетей, рекламы - SUPA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174D85-569D-4C5B-8100-22175F5B4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109" y="1639065"/>
            <a:ext cx="9981460" cy="50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31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108767-9C10-4C9B-B5FE-BCC3A658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31" y="199235"/>
            <a:ext cx="5693664" cy="768096"/>
          </a:xfrm>
        </p:spPr>
        <p:txBody>
          <a:bodyPr/>
          <a:lstStyle/>
          <a:p>
            <a:r>
              <a:rPr lang="en-US" dirty="0" err="1">
                <a:hlinkClick r:id="rId2"/>
              </a:rPr>
              <a:t>MyQuiz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5ADEBE-546C-464E-B786-5F9EAD28B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2" b="5372"/>
          <a:stretch/>
        </p:blipFill>
        <p:spPr>
          <a:xfrm>
            <a:off x="341021" y="947151"/>
            <a:ext cx="11629748" cy="59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1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1DD9B1-637E-4C87-9DEF-F289AF74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74B96B-4893-418B-97B8-17740B791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C5DB8D-4FE8-4B0E-BCE3-C23D62DD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166687"/>
            <a:ext cx="120681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3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3C6345-7531-4555-BA75-924DE59E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86" y="1040483"/>
            <a:ext cx="4198013" cy="768096"/>
          </a:xfrm>
        </p:spPr>
        <p:txBody>
          <a:bodyPr/>
          <a:lstStyle/>
          <a:p>
            <a:r>
              <a:rPr lang="ru-RU" sz="3600" dirty="0">
                <a:hlinkClick r:id="rId2"/>
              </a:rPr>
              <a:t>Создание форм, опросов, анкет, тестов, кроссвордов – </a:t>
            </a:r>
            <a:r>
              <a:rPr lang="ru-RU" sz="3600" dirty="0" err="1">
                <a:hlinkClick r:id="rId2"/>
              </a:rPr>
              <a:t>Опросникум</a:t>
            </a:r>
            <a:r>
              <a:rPr lang="ru-RU" sz="3600" dirty="0">
                <a:hlinkClick r:id="rId2"/>
              </a:rPr>
              <a:t> (apkpro.ru)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EC04B5-2ECF-4D87-A867-FB3FD0F01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65"/>
          <a:stretch/>
        </p:blipFill>
        <p:spPr>
          <a:xfrm>
            <a:off x="5319699" y="965200"/>
            <a:ext cx="6766756" cy="53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09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008" y="571307"/>
            <a:ext cx="7629831" cy="667512"/>
          </a:xfrm>
        </p:spPr>
        <p:txBody>
          <a:bodyPr/>
          <a:lstStyle/>
          <a:p>
            <a:r>
              <a:rPr lang="ru-RU" dirty="0" smtClean="0"/>
              <a:t>Решение педсовета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729" y="1429555"/>
            <a:ext cx="6632619" cy="5061397"/>
          </a:xfrm>
        </p:spPr>
        <p:txBody>
          <a:bodyPr/>
          <a:lstStyle/>
          <a:p>
            <a:r>
              <a:rPr lang="ru-RU" dirty="0" smtClean="0"/>
              <a:t>Продолжить работу по формированию единого </a:t>
            </a:r>
            <a:r>
              <a:rPr lang="ru-RU" dirty="0"/>
              <a:t>образовательного </a:t>
            </a:r>
            <a:r>
              <a:rPr lang="ru-RU" dirty="0" smtClean="0"/>
              <a:t>пространства в </a:t>
            </a:r>
            <a:r>
              <a:rPr lang="ru-RU" dirty="0"/>
              <a:t>соответствии с едиными требованиями к содержанию и ресурсам </a:t>
            </a:r>
            <a:r>
              <a:rPr lang="ru-RU" dirty="0" smtClean="0"/>
              <a:t>обучения и современной образовательной среды, направленную на раскрытие потенциала участников образовательного процесса, творческое и интеллектуальное развитие, совершенствование умений и навыков, повышение уровня профессионального мастерства</a:t>
            </a:r>
          </a:p>
          <a:p>
            <a:r>
              <a:rPr lang="ru-RU" dirty="0" smtClean="0"/>
              <a:t>Включить в план работы освоение современных образовательных ресурсов, в </a:t>
            </a:r>
            <a:r>
              <a:rPr lang="ru-RU" smtClean="0"/>
              <a:t>том числе </a:t>
            </a:r>
            <a:r>
              <a:rPr lang="ru-RU" dirty="0" smtClean="0"/>
              <a:t>цифровых и интерактивных технологий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216199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7871" y="3078695"/>
            <a:ext cx="6400800" cy="768096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35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562544"/>
              </p:ext>
            </p:extLst>
          </p:nvPr>
        </p:nvGraphicFramePr>
        <p:xfrm>
          <a:off x="360608" y="321971"/>
          <a:ext cx="11372045" cy="6181857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3608076"/>
                <a:gridCol w="4041076"/>
                <a:gridCol w="3722893"/>
              </a:tblGrid>
              <a:tr h="43364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Открытые уроки и мастер-классы. План и расписание.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3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</a:rPr>
                        <a:t>вторник 27.02.2023</a:t>
                      </a:r>
                      <a:endParaRPr lang="ru-RU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</a:rPr>
                        <a:t>среда 28.02.2023</a:t>
                      </a:r>
                      <a:endParaRPr lang="ru-RU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</a:rPr>
                        <a:t>четверг 29.02.2023</a:t>
                      </a:r>
                      <a:endParaRPr lang="ru-RU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32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Гуменюк И.Н.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открытый урок по математике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 5б классе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«Десятичные дроби»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35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Вертушкина Н.Ю.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открытый урок технологии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 7В классе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«Народное творчество»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19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Осколкова Н.Н.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открытое внеурочное занятие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 7Б классе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«Великие математики»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30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32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Скрипник А.Н.,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открытый урок в 10 классе по теме «Интеллектуальный квест «Борьба за существование».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24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Голубева Л.Л.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открытый урок английского языка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 5 Б классе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«Музеи Лондона»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27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Куклина И.А.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мастер-класс для учителей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«Кототерапия»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43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324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Михайлова В.А.,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открытый урок английского языка во 2А классе по теме «Артисты на гастролях».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каб.39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Скрипник А.Н.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открытое внеурочное занятие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 3А классе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«Полезное молоко»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24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Тарашнина О.Л.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мастер-класс для учителей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«Гореть, но не сгорать»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каб.45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342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Туманова О.Н.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мастер-класс для учителей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«Оформление текстовых документов»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47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Сахневич Н.Н.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мастер-класс для учителей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«Приемы формирования функциональной (читательской) грамотности» </a:t>
                      </a:r>
                      <a:r>
                        <a:rPr lang="ru-RU" sz="1600" b="1" dirty="0" err="1">
                          <a:effectLst/>
                        </a:rPr>
                        <a:t>каб</a:t>
                      </a:r>
                      <a:r>
                        <a:rPr lang="ru-RU" sz="1600" b="1" dirty="0">
                          <a:effectLst/>
                        </a:rPr>
                        <a:t>. 11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Вяткина И.В.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мастер-класс для учителей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 теме «В пользу хорошего самочувствия»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спорт. зал №2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656" marR="3465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97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2374" y="381916"/>
            <a:ext cx="5856318" cy="12252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000" dirty="0"/>
              <a:t>Педагогический совет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2374" y="1846909"/>
            <a:ext cx="6273568" cy="209477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b="1" dirty="0">
                <a:latin typeface="+mn-lt"/>
              </a:rPr>
              <a:t>«Формирование </a:t>
            </a:r>
          </a:p>
          <a:p>
            <a:pPr rtl="0"/>
            <a:r>
              <a:rPr lang="ru-RU" sz="2800" b="1" dirty="0">
                <a:latin typeface="+mn-lt"/>
              </a:rPr>
              <a:t>единого образовательного пространства в рамках современной образовательной среды»</a:t>
            </a:r>
          </a:p>
          <a:p>
            <a:pPr rtl="0"/>
            <a:endParaRPr lang="ru-RU" sz="2800" b="1" dirty="0">
              <a:latin typeface="+mn-lt"/>
            </a:endParaRPr>
          </a:p>
          <a:p>
            <a:pPr rtl="0"/>
            <a:r>
              <a:rPr lang="ru-RU" sz="2800" b="1" dirty="0"/>
              <a:t>26.02.2024</a:t>
            </a:r>
            <a:endParaRPr lang="ru-RU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23"/>
          </p:nvPr>
        </p:nvSpPr>
        <p:spPr>
          <a:xfrm>
            <a:off x="9287536" y="1640701"/>
            <a:ext cx="932688" cy="932688"/>
          </a:xfrm>
        </p:spPr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4416367" y="-164443"/>
            <a:ext cx="3328416" cy="2094492"/>
          </a:xfrm>
        </p:spPr>
        <p:txBody>
          <a:bodyPr/>
          <a:lstStyle/>
          <a:p>
            <a:r>
              <a:rPr lang="ru-RU" dirty="0"/>
              <a:t>Чем образовательная среда отличается от образовательного пространства?</a:t>
            </a:r>
          </a:p>
          <a:p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25"/>
          </p:nvPr>
        </p:nvSpPr>
        <p:spPr>
          <a:xfrm>
            <a:off x="1750046" y="1684428"/>
            <a:ext cx="932688" cy="932688"/>
          </a:xfrm>
        </p:spPr>
      </p:sp>
      <p:sp>
        <p:nvSpPr>
          <p:cNvPr id="10" name="Текст 9"/>
          <p:cNvSpPr>
            <a:spLocks noGrp="1"/>
          </p:cNvSpPr>
          <p:nvPr>
            <p:ph type="body" sz="quarter" idx="21"/>
          </p:nvPr>
        </p:nvSpPr>
        <p:spPr>
          <a:xfrm>
            <a:off x="4446085" y="2625637"/>
            <a:ext cx="3298698" cy="3724999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 smtClean="0"/>
              <a:t>В </a:t>
            </a:r>
            <a:r>
              <a:rPr lang="ru-RU" sz="2200" dirty="0"/>
              <a:t>отличие от пространства, которое представляет собой окружающие </a:t>
            </a:r>
            <a:r>
              <a:rPr lang="ru-RU" sz="2200" dirty="0" smtClean="0"/>
              <a:t>обучающегося </a:t>
            </a:r>
            <a:r>
              <a:rPr lang="ru-RU" sz="2200" dirty="0"/>
              <a:t>факторы, </a:t>
            </a:r>
            <a:r>
              <a:rPr lang="ru-RU" sz="2200" b="1" dirty="0"/>
              <a:t>образовательная среда предполагает включение индивида, его активное участие как субъекта образовательной деятельности</a:t>
            </a:r>
            <a:r>
              <a:rPr lang="ru-RU" sz="2200" dirty="0"/>
              <a:t>.</a:t>
            </a:r>
          </a:p>
          <a:p>
            <a:pPr algn="ctr"/>
            <a:endParaRPr lang="ru-RU" sz="2200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4"/>
          </p:nvPr>
        </p:nvSpPr>
        <p:spPr>
          <a:xfrm>
            <a:off x="5649302" y="1692949"/>
            <a:ext cx="932688" cy="932688"/>
          </a:xfrm>
        </p:spPr>
      </p:sp>
      <p:sp>
        <p:nvSpPr>
          <p:cNvPr id="14" name="Текст 7"/>
          <p:cNvSpPr>
            <a:spLocks noGrp="1"/>
          </p:cNvSpPr>
          <p:nvPr>
            <p:ph type="body" sz="quarter" idx="15"/>
          </p:nvPr>
        </p:nvSpPr>
        <p:spPr>
          <a:xfrm>
            <a:off x="656678" y="-181250"/>
            <a:ext cx="3328416" cy="2094492"/>
          </a:xfrm>
        </p:spPr>
        <p:txBody>
          <a:bodyPr/>
          <a:lstStyle/>
          <a:p>
            <a:r>
              <a:rPr lang="ru-RU" dirty="0"/>
              <a:t>Что включает в себя понятие образовательная среда?</a:t>
            </a:r>
          </a:p>
          <a:p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5"/>
          </p:nvPr>
        </p:nvSpPr>
        <p:spPr>
          <a:xfrm>
            <a:off x="8089672" y="-174081"/>
            <a:ext cx="3328416" cy="2094492"/>
          </a:xfrm>
        </p:spPr>
        <p:txBody>
          <a:bodyPr/>
          <a:lstStyle/>
          <a:p>
            <a:r>
              <a:rPr lang="ru-RU" dirty="0"/>
              <a:t>Что такое единое образовательное пространство?</a:t>
            </a:r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21"/>
          </p:nvPr>
        </p:nvSpPr>
        <p:spPr>
          <a:xfrm>
            <a:off x="686396" y="2630915"/>
            <a:ext cx="3298698" cy="411761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О</a:t>
            </a:r>
            <a:r>
              <a:rPr lang="ru-RU" sz="2000" b="1" dirty="0" smtClean="0"/>
              <a:t>бразовательная </a:t>
            </a:r>
            <a:r>
              <a:rPr lang="ru-RU" sz="2000" b="1" dirty="0"/>
              <a:t>среда</a:t>
            </a:r>
            <a:r>
              <a:rPr lang="ru-RU" sz="2000" dirty="0"/>
              <a:t> может быть охарактеризована как </a:t>
            </a:r>
            <a:r>
              <a:rPr lang="ru-RU" sz="2000" b="1" dirty="0"/>
              <a:t>совокупность</a:t>
            </a:r>
            <a:r>
              <a:rPr lang="ru-RU" sz="2000" dirty="0"/>
              <a:t> социальных, культурных, а также специально организованных в образовательном учреждении </a:t>
            </a:r>
            <a:r>
              <a:rPr lang="ru-RU" sz="2000" b="1" dirty="0"/>
              <a:t>психологопедагогических условий</a:t>
            </a:r>
            <a:r>
              <a:rPr lang="ru-RU" sz="2000" dirty="0"/>
              <a:t>, в результате взаимодействия которых с индивидом </a:t>
            </a:r>
            <a:r>
              <a:rPr lang="ru-RU" sz="2000" b="1" dirty="0"/>
              <a:t>происходит становление личности</a:t>
            </a:r>
            <a:r>
              <a:rPr lang="ru-RU" sz="2000" dirty="0"/>
              <a:t>.</a:t>
            </a:r>
          </a:p>
        </p:txBody>
      </p:sp>
      <p:sp>
        <p:nvSpPr>
          <p:cNvPr id="18" name="Текст 9"/>
          <p:cNvSpPr>
            <a:spLocks noGrp="1"/>
          </p:cNvSpPr>
          <p:nvPr>
            <p:ph type="body" sz="quarter" idx="21"/>
          </p:nvPr>
        </p:nvSpPr>
        <p:spPr>
          <a:xfrm>
            <a:off x="8104531" y="2616383"/>
            <a:ext cx="3298698" cy="372499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/>
              <a:t>Единое образовательное пространство</a:t>
            </a:r>
            <a:r>
              <a:rPr lang="ru-RU" sz="2000" dirty="0"/>
              <a:t> – это унифицированные </a:t>
            </a:r>
            <a:r>
              <a:rPr lang="ru-RU" sz="2000" b="1" dirty="0"/>
              <a:t>программы</a:t>
            </a:r>
            <a:r>
              <a:rPr lang="ru-RU" sz="2000" dirty="0"/>
              <a:t> обучения и </a:t>
            </a:r>
            <a:r>
              <a:rPr lang="ru-RU" sz="2000" b="1" dirty="0"/>
              <a:t>методики</a:t>
            </a:r>
            <a:r>
              <a:rPr lang="ru-RU" sz="2000" dirty="0"/>
              <a:t>, а также </a:t>
            </a:r>
            <a:r>
              <a:rPr lang="ru-RU" sz="2000" b="1" dirty="0"/>
              <a:t>повышение квалификации </a:t>
            </a:r>
            <a:r>
              <a:rPr lang="ru-RU" sz="2000" dirty="0"/>
              <a:t>и </a:t>
            </a:r>
            <a:r>
              <a:rPr lang="ru-RU" sz="2000" b="1" dirty="0"/>
              <a:t>переподготовка педагогов</a:t>
            </a:r>
            <a:r>
              <a:rPr lang="ru-RU" sz="2000" dirty="0"/>
              <a:t>, </a:t>
            </a:r>
            <a:r>
              <a:rPr lang="ru-RU" sz="2000" b="1" dirty="0"/>
              <a:t>обновление</a:t>
            </a:r>
            <a:r>
              <a:rPr lang="ru-RU" sz="2000" dirty="0"/>
              <a:t> существующей образовательной инфраструктуры и материально-технической </a:t>
            </a:r>
            <a:r>
              <a:rPr lang="ru-RU" sz="2000" b="1" dirty="0"/>
              <a:t>базы.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29366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1D2A8A-996D-4968-948B-7E72DEF4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409CAC-2BD2-4B24-99A6-73B977E47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EABA41-9AE5-4B36-AEA8-3DFAD7B1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30"/>
            <a:ext cx="12192000" cy="641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73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1B1926-AFCC-4F0B-A835-22B70849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9C3C15B-561A-4ADF-9BB2-E17C72720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EA31CD-C0CD-4597-A636-BBD3DB98D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43"/>
            <a:ext cx="12192000" cy="655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27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104"/>
            <a:ext cx="7427770" cy="7680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0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Вопросы педсовета</a:t>
            </a:r>
            <a:endParaRPr lang="ru-RU" sz="40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385"/>
            <a:ext cx="8007659" cy="4783091"/>
          </a:xfrm>
        </p:spPr>
        <p:txBody>
          <a:bodyPr rtlCol="0"/>
          <a:lstStyle>
            <a:defPPr>
              <a:defRPr lang="ru-RU"/>
            </a:defPPr>
          </a:lstStyle>
          <a:p>
            <a:pPr marL="457200" indent="-457200" rtl="0">
              <a:buAutoNum type="arabicPeriod"/>
            </a:pPr>
            <a:r>
              <a:rPr lang="ru-RU" b="1" dirty="0"/>
              <a:t>Реализация национального проекта «Образование»: образовательный центр «Точка Роста»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ru-RU" b="1" dirty="0"/>
              <a:t>Организация воспитательной работы школы в рамках единого образовательного пространства</a:t>
            </a:r>
          </a:p>
          <a:p>
            <a:pPr marL="457200" indent="-457200" rtl="0">
              <a:buFont typeface="+mj-lt"/>
              <a:buAutoNum type="arabicPeriod" startAt="2"/>
            </a:pPr>
            <a:r>
              <a:rPr lang="ru-RU" b="1" dirty="0"/>
              <a:t>Функциональная и цифровая грамотность: </a:t>
            </a:r>
          </a:p>
          <a:p>
            <a:pPr rtl="0"/>
            <a:r>
              <a:rPr lang="ru-RU" b="1" dirty="0"/>
              <a:t>       пути формирования и оценивания</a:t>
            </a:r>
          </a:p>
          <a:p>
            <a:pPr marL="457200" indent="-457200" rtl="0">
              <a:buFont typeface="+mj-lt"/>
              <a:buAutoNum type="arabicPeriod" startAt="4"/>
            </a:pPr>
            <a:r>
              <a:rPr lang="ru-RU" b="1" dirty="0"/>
              <a:t>Формы и методы организации учебной </a:t>
            </a:r>
          </a:p>
          <a:p>
            <a:pPr rtl="0"/>
            <a:r>
              <a:rPr lang="ru-RU" b="1" dirty="0"/>
              <a:t>      деятельности для создания современной                                 </a:t>
            </a:r>
          </a:p>
          <a:p>
            <a:pPr rtl="0"/>
            <a:r>
              <a:rPr lang="ru-RU" b="1" dirty="0"/>
              <a:t>      образовательной среды</a:t>
            </a:r>
          </a:p>
          <a:p>
            <a:pPr rtl="0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1374563_TF78438558_Win32" id="{76711A89-13B1-40D9-BE7D-DF6A7AE37A67}" vid="{2C8223F2-D103-4C97-B864-56CF43B8296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{C2AA1436-8835-4906-873E-4C9C4C73D341}tf78438558_win32</Template>
  <TotalTime>268</TotalTime>
  <Words>742</Words>
  <Application>Microsoft Office PowerPoint</Application>
  <PresentationFormat>Широкоэкранный</PresentationFormat>
  <Paragraphs>117</Paragraphs>
  <Slides>32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Aptos</vt:lpstr>
      <vt:lpstr>Arial</vt:lpstr>
      <vt:lpstr>Arial Black</vt:lpstr>
      <vt:lpstr>Arial Regular</vt:lpstr>
      <vt:lpstr>Calibri</vt:lpstr>
      <vt:lpstr>STXihei</vt:lpstr>
      <vt:lpstr>Times New Roman</vt:lpstr>
      <vt:lpstr>Times New Roman</vt:lpstr>
      <vt:lpstr>Тема Office</vt:lpstr>
      <vt:lpstr>Методическая неделя</vt:lpstr>
      <vt:lpstr>Презентация PowerPoint</vt:lpstr>
      <vt:lpstr>Презентация PowerPoint</vt:lpstr>
      <vt:lpstr>Презентация PowerPoint</vt:lpstr>
      <vt:lpstr>Педагогический совет</vt:lpstr>
      <vt:lpstr>Презентация PowerPoint</vt:lpstr>
      <vt:lpstr>Презентация PowerPoint</vt:lpstr>
      <vt:lpstr>Презентация PowerPoint</vt:lpstr>
      <vt:lpstr>Вопросы педсовета</vt:lpstr>
      <vt:lpstr>Реализация национального проекта «Образование»: образовательный центр «Точка Роста»</vt:lpstr>
      <vt:lpstr>«Функционирование центра образования естественно-научной и технологической направленностей «Точка роста» на базе школы: первые успехи и дефициты».</vt:lpstr>
      <vt:lpstr>Организация воспитательной работы школы в рамках единого образовательного пространства:  «Реализация воспитательной программы школы в современных условиях»</vt:lpstr>
      <vt:lpstr>Презентация PowerPoint</vt:lpstr>
      <vt:lpstr>Функциональная и цифровая грамотность: пути формирования и оценивания</vt:lpstr>
      <vt:lpstr>Презентация PowerPoint</vt:lpstr>
      <vt:lpstr>Презентация PowerPoint</vt:lpstr>
      <vt:lpstr>Презентация PowerPoint</vt:lpstr>
      <vt:lpstr>Формы и методы организации учебной деятельности для создания современной образовательной среды:</vt:lpstr>
      <vt:lpstr>Фотошоп онлайн - бесплатный фоторедактор на русском 2024  online-fotoshop.ru</vt:lpstr>
      <vt:lpstr>MyCollages: Cделать коллаж онлайн бесплатно mycollages.ru </vt:lpstr>
      <vt:lpstr>Создать коллаж из фотографий онлайн бесплатно (progif.ru)</vt:lpstr>
      <vt:lpstr>Озвучка текста онлайн, синтезатор речи от VoiceBot.su</vt:lpstr>
      <vt:lpstr>Joyteka – Образовательная платформа</vt:lpstr>
      <vt:lpstr>FlikTop — </vt:lpstr>
      <vt:lpstr>Interacty Образование: Создавайте игры и интерактивные уроки, которые нравятся ученикам. </vt:lpstr>
      <vt:lpstr>Кроссворды по биологии (biouroki.ru)</vt:lpstr>
      <vt:lpstr>Удоба - бесплатный конструктор образовательных ресурсов (udoba.org)</vt:lpstr>
      <vt:lpstr>Создавайте видео и изображения для социальных сетей, рекламы - SUPA</vt:lpstr>
      <vt:lpstr>MyQuiz</vt:lpstr>
      <vt:lpstr>Создание форм, опросов, анкет, тестов, кроссвордов – Опросникум (apkpro.ru)</vt:lpstr>
      <vt:lpstr>Решение педсовета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</dc:title>
  <dc:subject/>
  <dc:creator>Владимир</dc:creator>
  <cp:lastModifiedBy>user</cp:lastModifiedBy>
  <cp:revision>29</cp:revision>
  <dcterms:created xsi:type="dcterms:W3CDTF">2024-02-25T16:27:55Z</dcterms:created>
  <dcterms:modified xsi:type="dcterms:W3CDTF">2024-04-01T10:21:40Z</dcterms:modified>
</cp:coreProperties>
</file>